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7" r:id="rId5"/>
    <p:sldId id="259" r:id="rId6"/>
    <p:sldId id="260" r:id="rId7"/>
    <p:sldId id="262" r:id="rId8"/>
    <p:sldId id="258" r:id="rId9"/>
    <p:sldId id="270" r:id="rId10"/>
    <p:sldId id="268" r:id="rId11"/>
    <p:sldId id="269"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022" autoAdjust="0"/>
  </p:normalViewPr>
  <p:slideViewPr>
    <p:cSldViewPr snapToGrid="0">
      <p:cViewPr varScale="1">
        <p:scale>
          <a:sx n="68" d="100"/>
          <a:sy n="68" d="100"/>
        </p:scale>
        <p:origin x="16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6AB84-ADAD-48F1-82D1-A43F95F20DE6}" type="datetimeFigureOut">
              <a:rPr lang="en-US" smtClean="0"/>
              <a:t>6/27/2017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50C97-F247-4C8E-89A5-F0F670C29AF2}" type="slidenum">
              <a:rPr lang="en-US" smtClean="0"/>
              <a:t>‹#›</a:t>
            </a:fld>
            <a:endParaRPr lang="en-US" dirty="0"/>
          </a:p>
        </p:txBody>
      </p:sp>
    </p:spTree>
    <p:extLst>
      <p:ext uri="{BB962C8B-B14F-4D97-AF65-F5344CB8AC3E}">
        <p14:creationId xmlns:p14="http://schemas.microsoft.com/office/powerpoint/2010/main" val="3824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t>
            </a:r>
            <a:r>
              <a:rPr lang="en-US" i="1" dirty="0"/>
              <a:t>Using the NASFM Risk Evaluation Matrix</a:t>
            </a:r>
            <a:r>
              <a:rPr lang="en-US" i="1" baseline="30000" dirty="0"/>
              <a:t>TM</a:t>
            </a:r>
            <a:r>
              <a:rPr lang="en-US" dirty="0"/>
              <a:t>.  The objective of this training presentation is to provide an overview of the use and benefits of utilizing the NASFM Risk Evaluation MATRIX</a:t>
            </a:r>
            <a:r>
              <a:rPr lang="en-US" baseline="30000" dirty="0"/>
              <a:t>TM</a:t>
            </a:r>
            <a:r>
              <a:rPr lang="en-US" dirty="0"/>
              <a:t>.  It is highly recommended that you first take advantage of the NASFM Fire Research and Education training, </a:t>
            </a:r>
            <a:r>
              <a:rPr lang="en-US" i="1" dirty="0"/>
              <a:t>Evaluating Fire Risk in Existing Buildings”</a:t>
            </a:r>
            <a:r>
              <a:rPr lang="en-US" dirty="0"/>
              <a:t> which can be found at </a:t>
            </a:r>
            <a:r>
              <a:rPr lang="en-US" u="none" dirty="0">
                <a:solidFill>
                  <a:srgbClr val="00B0F0"/>
                </a:solidFill>
              </a:rPr>
              <a:t>firemarshals.org, selecting the Programs tab and clicking on Project FAIL-SAFE</a:t>
            </a:r>
            <a:r>
              <a:rPr lang="en-US" i="1" u="none" dirty="0">
                <a:solidFill>
                  <a:srgbClr val="00B0F0"/>
                </a:solidFill>
              </a:rPr>
              <a:t>, </a:t>
            </a:r>
            <a:r>
              <a:rPr lang="en-US" i="0" u="none" dirty="0">
                <a:solidFill>
                  <a:srgbClr val="00B0F0"/>
                </a:solidFill>
              </a:rPr>
              <a:t>which</a:t>
            </a:r>
            <a:r>
              <a:rPr lang="en-US" i="0" dirty="0"/>
              <a:t> provides background </a:t>
            </a:r>
            <a:r>
              <a:rPr lang="en-US" dirty="0"/>
              <a:t>on the basic concepts and methodologies of performing fire safety risk evaluation’s in buildings. </a:t>
            </a:r>
            <a:endParaRPr lang="en-US" u="none" dirty="0">
              <a:solidFill>
                <a:srgbClr val="00B0F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2B15E-7617-9E4C-BFD3-2DD1AB142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88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a:t>
            </a:r>
            <a:r>
              <a:rPr lang="en-US" sz="1200" dirty="0"/>
              <a:t>The NASFM Risk Evaluation MATRIX</a:t>
            </a:r>
            <a:r>
              <a:rPr lang="en-US" sz="1200" baseline="30000" dirty="0"/>
              <a:t>TM</a:t>
            </a:r>
            <a:r>
              <a:rPr lang="en-US" sz="1200" dirty="0"/>
              <a:t> was developed as a web-based application by the </a:t>
            </a:r>
            <a:r>
              <a:rPr lang="en-US" sz="1200" i="1" dirty="0"/>
              <a:t>National Association of State Fire Marshals Fire Research and Education Foundation </a:t>
            </a:r>
            <a:r>
              <a:rPr lang="en-US" sz="1200" dirty="0"/>
              <a:t>to assist the fire service in protecting communities through informed fire prevention and mitigation.  </a:t>
            </a:r>
          </a:p>
          <a:p>
            <a:pPr lvl="0"/>
            <a:endParaRPr lang="en-US" sz="1200" dirty="0"/>
          </a:p>
          <a:p>
            <a:pPr lvl="0"/>
            <a:r>
              <a:rPr lang="en-US" sz="1200" b="1" dirty="0"/>
              <a:t>***********</a:t>
            </a:r>
            <a:r>
              <a:rPr lang="en-US" sz="1200" dirty="0"/>
              <a:t>The tool provides an easy-to-use method for evaluating fire risk in EXISTING buildings similar to “DIY” tax preparation software.  It’s based on Chapter 14 of the International Existing Building Code (the IEBC), using the 23 quantifiable critical building components identified within the code.  By simply answering questions with the MATRIX</a:t>
            </a:r>
            <a:r>
              <a:rPr lang="en-US" sz="1200" baseline="30000" dirty="0"/>
              <a:t>TM</a:t>
            </a:r>
            <a:r>
              <a:rPr lang="en-US" sz="1200" dirty="0"/>
              <a:t> you will automatically be </a:t>
            </a:r>
            <a:r>
              <a:rPr lang="en-US" sz="1200" kern="1200" dirty="0">
                <a:solidFill>
                  <a:schemeClr val="tx1"/>
                </a:solidFill>
                <a:effectLst/>
                <a:latin typeface="Arial" panose="020B0604020202020204" pitchFamily="34" charset="0"/>
                <a:ea typeface="+mn-ea"/>
                <a:cs typeface="Arial" panose="020B0604020202020204" pitchFamily="34" charset="0"/>
              </a:rPr>
              <a:t>evaluating specific safeguards within a building. The MATRIX</a:t>
            </a:r>
            <a:r>
              <a:rPr lang="en-US" sz="1200" kern="1200" baseline="30000" dirty="0">
                <a:solidFill>
                  <a:schemeClr val="tx1"/>
                </a:solidFill>
                <a:effectLst/>
                <a:latin typeface="Arial" panose="020B0604020202020204" pitchFamily="34" charset="0"/>
                <a:ea typeface="+mn-ea"/>
                <a:cs typeface="Arial" panose="020B0604020202020204" pitchFamily="34" charset="0"/>
              </a:rPr>
              <a:t>TM</a:t>
            </a:r>
            <a:r>
              <a:rPr lang="en-US" sz="1200" kern="1200" dirty="0">
                <a:solidFill>
                  <a:schemeClr val="tx1"/>
                </a:solidFill>
                <a:effectLst/>
                <a:latin typeface="Arial" panose="020B0604020202020204" pitchFamily="34" charset="0"/>
                <a:ea typeface="+mn-ea"/>
                <a:cs typeface="Arial" panose="020B0604020202020204" pitchFamily="34" charset="0"/>
              </a:rPr>
              <a:t> identifies the assigned value for safeguards you have identified, keeping a running total of the safety score and providing an final risk evaluation of the combined level of safeguards for that building.</a:t>
            </a:r>
          </a:p>
          <a:p>
            <a:pPr lvl="0"/>
            <a:endParaRPr lang="en-US" sz="1200" dirty="0"/>
          </a:p>
          <a:p>
            <a:pPr lvl="0"/>
            <a:r>
              <a:rPr lang="en-US" sz="1200" dirty="0"/>
              <a:t>You will also see a comparison of how your individual building scores against the scores from other buildings within your jurisdiction that have been evaluated.  This comparison is broken down by each of the 23 critical life safety factors using the average scores across your community.  Finally, using the tool you will be able to examine the average scores for each individual occupancy type within your community to establish if any particular type or types are most commonly risk deficient.</a:t>
            </a:r>
          </a:p>
          <a:p>
            <a:pPr lvl="0"/>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Further examples of how to use the tool will be provided later in this training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It is important to note that the IEBC limits the evaluated occupancy types to A-1, A-2, A-3, A-4, B, E, F-1, F-2, I-2, M, R-1, R-2, R-4, S-1 and S-2.  Thus, the MATRIX</a:t>
            </a:r>
            <a:r>
              <a:rPr lang="pt-BR" sz="1200" baseline="30000" dirty="0"/>
              <a:t>TM</a:t>
            </a:r>
            <a:r>
              <a:rPr lang="pt-BR" sz="1200" dirty="0"/>
              <a:t> can only be used for these most common occupancy types.  All other types are outside of the scope of Chapter 14 and should be evaluated using another method.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t>
            </a:r>
            <a:r>
              <a:rPr lang="en-US" sz="1200" dirty="0"/>
              <a:t>Please note, the NASFM Risk Evaluation MATRIX</a:t>
            </a:r>
            <a:r>
              <a:rPr lang="en-US" sz="1200" baseline="42000" dirty="0"/>
              <a:t>TM</a:t>
            </a:r>
            <a:r>
              <a:rPr lang="en-US" sz="1200" dirty="0"/>
              <a:t> is NOT intended as a substitute for regularly scheduled fire or building code inspections nor is it intended to require any retro-active corrections to a building.</a:t>
            </a:r>
          </a:p>
          <a:p>
            <a:endParaRPr lang="en-US" dirty="0"/>
          </a:p>
        </p:txBody>
      </p:sp>
      <p:sp>
        <p:nvSpPr>
          <p:cNvPr id="4" name="Slide Number Placeholder 3"/>
          <p:cNvSpPr>
            <a:spLocks noGrp="1"/>
          </p:cNvSpPr>
          <p:nvPr>
            <p:ph type="sldNum" sz="quarter" idx="10"/>
          </p:nvPr>
        </p:nvSpPr>
        <p:spPr/>
        <p:txBody>
          <a:bodyPr/>
          <a:lstStyle/>
          <a:p>
            <a:fld id="{41050C97-F247-4C8E-89A5-F0F670C29AF2}" type="slidenum">
              <a:rPr lang="en-US" smtClean="0"/>
              <a:t>2</a:t>
            </a:fld>
            <a:endParaRPr lang="en-US" dirty="0"/>
          </a:p>
        </p:txBody>
      </p:sp>
    </p:spTree>
    <p:extLst>
      <p:ext uri="{BB962C8B-B14F-4D97-AF65-F5344CB8AC3E}">
        <p14:creationId xmlns:p14="http://schemas.microsoft.com/office/powerpoint/2010/main" val="292118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quick look at some of the important navigational elements of the tool and its use.  Remember, further examples of how to use this tool will be provided later in this training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it’s important that you understand all evaluations you complete are secured within your account and can only be viewed by those who have account access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questions must be answered to receive a total building score.  If you are not sure of how to answer to any question consult the tips provided by using the help button next to each question. By clicking on the help button next to each question you will find additional information for that particular question.  This includes code references that should be consulted to ensure you have a clear understanding on how to properly answer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dirty="0"/>
              <a:t>Remember, the results are only as good as the information you input into the tool, or, as we say in the fire service, garbage in…garbage out.</a:t>
            </a:r>
          </a:p>
          <a:p>
            <a:endParaRPr lang="en-US" dirty="0"/>
          </a:p>
          <a:p>
            <a:r>
              <a:rPr lang="en-US" b="1" dirty="0"/>
              <a:t>**************</a:t>
            </a:r>
            <a:r>
              <a:rPr lang="en-US" dirty="0"/>
              <a:t>Navigation of the tool is designed to be intuitive, allowing the user to enter information on life safety systems and components as they are encountered within a building by simply clicking on one of the horizontal tabs and then using that tab’s vertical menu found, which appears on the left side of the page.  For ease, each building evaluation is broken into general building information, fire protection systems, egress components, how the building is used, transferring the acquired answers into scores which are tabulated on a results page.</a:t>
            </a:r>
          </a:p>
          <a:p>
            <a:endParaRPr lang="en-US" dirty="0"/>
          </a:p>
          <a:p>
            <a:r>
              <a:rPr lang="en-US" b="1" dirty="0"/>
              <a:t>***************It </a:t>
            </a:r>
            <a:r>
              <a:rPr lang="en-US" dirty="0"/>
              <a:t>is important to save your information as you progress through the questions on the tool.  This can be done by clicking on the “Save and Continue” button on the bottom of each page.  All answers are also saved when you navigate away from the page, even if you have not saved your answers previously.  Questions that have not been answered on a page when using the “Save and Continue” button will display a message reminding you that all questions are required to be answered before allowing the information to be saved.  If you navigate away from the page before answering all questions the answers you have provided will be saved but you will not receive a notice of incomplete answers unless you check your progress on the Results tab.</a:t>
            </a:r>
          </a:p>
          <a:p>
            <a:endParaRPr lang="en-US" dirty="0"/>
          </a:p>
          <a:p>
            <a:r>
              <a:rPr lang="en-US" b="1" dirty="0"/>
              <a:t>**************</a:t>
            </a:r>
            <a:r>
              <a:rPr lang="en-US" dirty="0"/>
              <a:t>*Some mathematical symbols are used within the tool as depicted on this slide.  A good way to remember this is that the symbol will always point AWAY from the number if it is less than the number and point TOWARD the number if it is greater than the number.  Others may have learned this by thinking of an alligator who’s mouth is open and swimming in the direction of something to eat it if it is smaller than itself, and is conversely swimming away if it encounters something larger than itself.  The line under the less than or greater than symbol simply means that it may also be equal to the number being compared.</a:t>
            </a:r>
          </a:p>
          <a:p>
            <a:endParaRPr lang="en-US" dirty="0"/>
          </a:p>
        </p:txBody>
      </p:sp>
      <p:sp>
        <p:nvSpPr>
          <p:cNvPr id="4" name="Slide Number Placeholder 3"/>
          <p:cNvSpPr>
            <a:spLocks noGrp="1"/>
          </p:cNvSpPr>
          <p:nvPr>
            <p:ph type="sldNum" sz="quarter" idx="10"/>
          </p:nvPr>
        </p:nvSpPr>
        <p:spPr/>
        <p:txBody>
          <a:bodyPr/>
          <a:lstStyle/>
          <a:p>
            <a:fld id="{41050C97-F247-4C8E-89A5-F0F670C29AF2}" type="slidenum">
              <a:rPr lang="en-US" smtClean="0"/>
              <a:t>3</a:t>
            </a:fld>
            <a:endParaRPr lang="en-US" dirty="0"/>
          </a:p>
        </p:txBody>
      </p:sp>
    </p:spTree>
    <p:extLst>
      <p:ext uri="{BB962C8B-B14F-4D97-AF65-F5344CB8AC3E}">
        <p14:creationId xmlns:p14="http://schemas.microsoft.com/office/powerpoint/2010/main" val="4832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will provide you with examples of the use of the MATRIX including how to navigate and troubleshoot issues.</a:t>
            </a:r>
          </a:p>
        </p:txBody>
      </p:sp>
      <p:sp>
        <p:nvSpPr>
          <p:cNvPr id="4" name="Slide Number Placeholder 3"/>
          <p:cNvSpPr>
            <a:spLocks noGrp="1"/>
          </p:cNvSpPr>
          <p:nvPr>
            <p:ph type="sldNum" sz="quarter" idx="10"/>
          </p:nvPr>
        </p:nvSpPr>
        <p:spPr/>
        <p:txBody>
          <a:bodyPr/>
          <a:lstStyle/>
          <a:p>
            <a:fld id="{41050C97-F247-4C8E-89A5-F0F670C29AF2}" type="slidenum">
              <a:rPr lang="en-US" smtClean="0"/>
              <a:t>4</a:t>
            </a:fld>
            <a:endParaRPr lang="en-US" dirty="0"/>
          </a:p>
        </p:txBody>
      </p:sp>
    </p:spTree>
    <p:extLst>
      <p:ext uri="{BB962C8B-B14F-4D97-AF65-F5344CB8AC3E}">
        <p14:creationId xmlns:p14="http://schemas.microsoft.com/office/powerpoint/2010/main" val="133008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Risk Evaluation MATRIX</a:t>
            </a:r>
            <a:r>
              <a:rPr lang="en-US" baseline="30000" dirty="0"/>
              <a:t>TM</a:t>
            </a:r>
            <a:r>
              <a:rPr lang="en-US" dirty="0"/>
              <a:t> please go to </a:t>
            </a:r>
            <a:r>
              <a:rPr lang="en-US" i="1" u="sng" dirty="0"/>
              <a:t>www.safetylayering.solutions</a:t>
            </a:r>
            <a:r>
              <a:rPr lang="en-US" i="0" u="none" dirty="0"/>
              <a:t> to</a:t>
            </a:r>
            <a:r>
              <a:rPr lang="en-US" dirty="0"/>
              <a:t> register or login to your account.  As one of the selected communities participating in the data collection phase, you have already been assigned an account, please enter the login information that was provided to you.  Remember that more than one user can use the same login to access the application during this phase of project.  For future use you will need to create an account for continued use of the tool.</a:t>
            </a:r>
          </a:p>
          <a:p>
            <a:endParaRPr lang="en-US" dirty="0"/>
          </a:p>
          <a:p>
            <a:r>
              <a:rPr lang="en-US" b="1" dirty="0"/>
              <a:t>********************************</a:t>
            </a:r>
            <a:r>
              <a:rPr lang="en-US" dirty="0"/>
              <a:t>Once you have accessed the tool at </a:t>
            </a:r>
            <a:r>
              <a:rPr lang="en-US" dirty="0" err="1"/>
              <a:t>safetylayering.solutions</a:t>
            </a:r>
            <a:r>
              <a:rPr lang="en-US" dirty="0"/>
              <a:t> you will see the screen shown on the right.  After reading and agreeing to the Terms of Service, you will be able to register for a new account or login to an existing account.</a:t>
            </a:r>
          </a:p>
        </p:txBody>
      </p:sp>
      <p:sp>
        <p:nvSpPr>
          <p:cNvPr id="4" name="Slide Number Placeholder 3"/>
          <p:cNvSpPr>
            <a:spLocks noGrp="1"/>
          </p:cNvSpPr>
          <p:nvPr>
            <p:ph type="sldNum" sz="quarter" idx="10"/>
          </p:nvPr>
        </p:nvSpPr>
        <p:spPr/>
        <p:txBody>
          <a:bodyPr/>
          <a:lstStyle/>
          <a:p>
            <a:fld id="{41050C97-F247-4C8E-89A5-F0F670C29AF2}" type="slidenum">
              <a:rPr lang="en-US" smtClean="0"/>
              <a:t>5</a:t>
            </a:fld>
            <a:endParaRPr lang="en-US"/>
          </a:p>
        </p:txBody>
      </p:sp>
    </p:spTree>
    <p:extLst>
      <p:ext uri="{BB962C8B-B14F-4D97-AF65-F5344CB8AC3E}">
        <p14:creationId xmlns:p14="http://schemas.microsoft.com/office/powerpoint/2010/main" val="345574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logging in you will see a screen that looks similar to what you see on your screen now.  We have included a short demonstration for you on the basics of navigation within the Risk Evaluation MATRIXTM.</a:t>
            </a:r>
          </a:p>
          <a:p>
            <a:endParaRPr lang="en-US" dirty="0"/>
          </a:p>
          <a:p>
            <a:r>
              <a:rPr lang="en-US" dirty="0"/>
              <a:t>As you watch the demonstration, remember that your answers are saved every time you hit the save and continue button AND every time you navigate away from any page.  We have made every attempt to organize the questions in a logical manner that will allow you to systematically work your way through a building, but it is not imperative that you follow the navigation exactly as it is presented.  Your final results will be the same regardless of what order you answer the questions in.</a:t>
            </a:r>
          </a:p>
          <a:p>
            <a:endParaRPr lang="en-US" dirty="0"/>
          </a:p>
          <a:p>
            <a:r>
              <a:rPr lang="en-US" dirty="0"/>
              <a:t>Keep an eye on the running score total in the upper right of your screen to judge your progress.  At times a Critical Failure button will appear below the scores.  If this appears, don’t be alarmed, it simply may mean that additional information is required before completing the evaluation.  Just click on the button and it will tell you any areas of concern you may need to address.  In other circumstances it may alert you to a dangerous situation that results in an automatic failure of the building.  An example of this would be an I-2 occupancy that does not have a sprinkler system installed throughout the building.  In this instance there is no need to continue the evaluation as it has already be scored as a failure.  The circumstances should be rare, but it is important to watch for them as you use the tool.</a:t>
            </a:r>
          </a:p>
          <a:p>
            <a:endParaRPr lang="en-US" dirty="0"/>
          </a:p>
          <a:p>
            <a:r>
              <a:rPr lang="en-US" dirty="0"/>
              <a:t>Now, let’s watch the video.</a:t>
            </a:r>
          </a:p>
          <a:p>
            <a:endParaRPr lang="en-US" dirty="0"/>
          </a:p>
        </p:txBody>
      </p:sp>
      <p:sp>
        <p:nvSpPr>
          <p:cNvPr id="4" name="Slide Number Placeholder 3"/>
          <p:cNvSpPr>
            <a:spLocks noGrp="1"/>
          </p:cNvSpPr>
          <p:nvPr>
            <p:ph type="sldNum" sz="quarter" idx="10"/>
          </p:nvPr>
        </p:nvSpPr>
        <p:spPr/>
        <p:txBody>
          <a:bodyPr/>
          <a:lstStyle/>
          <a:p>
            <a:fld id="{41050C97-F247-4C8E-89A5-F0F670C29AF2}" type="slidenum">
              <a:rPr lang="en-US" smtClean="0"/>
              <a:t>6</a:t>
            </a:fld>
            <a:endParaRPr lang="en-US" dirty="0"/>
          </a:p>
        </p:txBody>
      </p:sp>
    </p:spTree>
    <p:extLst>
      <p:ext uri="{BB962C8B-B14F-4D97-AF65-F5344CB8AC3E}">
        <p14:creationId xmlns:p14="http://schemas.microsoft.com/office/powerpoint/2010/main" val="1241000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logging in you will see a screen that looks similar to what you see on your screen now.  We have included a short demonstration for you on the basics of navigation within the Risk Evaluation MATRIX</a:t>
            </a:r>
            <a:r>
              <a:rPr lang="en-US" baseline="30000" dirty="0"/>
              <a:t>TM</a:t>
            </a:r>
            <a:r>
              <a:rPr lang="en-US" baseline="0" dirty="0"/>
              <a:t>.</a:t>
            </a:r>
          </a:p>
          <a:p>
            <a:endParaRPr lang="en-US" baseline="0" dirty="0"/>
          </a:p>
          <a:p>
            <a:r>
              <a:rPr lang="en-US" baseline="0" dirty="0"/>
              <a:t>As you watch the demonstration, remember that your answers are saved every time you hit the save and continue button AND every time you navigate away from any page.  We have made every attempt to organize the questions in a logical manner that will allow you to systematically work your way through a building, but it is not imperative that you follow the navigation exactly as it is presented.  Your final results will be the same regardless of what order you answer the questions in.</a:t>
            </a:r>
          </a:p>
          <a:p>
            <a:endParaRPr lang="en-US" baseline="0" dirty="0"/>
          </a:p>
          <a:p>
            <a:r>
              <a:rPr lang="en-US" baseline="0" dirty="0"/>
              <a:t>Keep an eye on the running score total in the upper right of your screen to judge your progress.  At times a Critical Failure button will appear below the scores.  If this appears, don’t be alarmed, it simply may mean that additional information is required before completing the evaluation.  Just click on the button and it will tell you any areas of concern you may need to address.  In other circumstances it may alert you to a dangerous situation that results in an automatic failure of the building.  An example of this would be an I-2 occupancy that does not have a sprinkler system installed throughout the building.  In this instance there is no need to continue the evaluation as it has already be scored as a failure.  The circumstances should be rare, but it is important to watch for them as you use the tool.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watch the video.</a:t>
            </a:r>
          </a:p>
        </p:txBody>
      </p:sp>
      <p:sp>
        <p:nvSpPr>
          <p:cNvPr id="4" name="Slide Number Placeholder 3"/>
          <p:cNvSpPr>
            <a:spLocks noGrp="1"/>
          </p:cNvSpPr>
          <p:nvPr>
            <p:ph type="sldNum" sz="quarter" idx="10"/>
          </p:nvPr>
        </p:nvSpPr>
        <p:spPr/>
        <p:txBody>
          <a:bodyPr/>
          <a:lstStyle/>
          <a:p>
            <a:fld id="{41050C97-F247-4C8E-89A5-F0F670C29AF2}" type="slidenum">
              <a:rPr lang="en-US" smtClean="0"/>
              <a:t>7</a:t>
            </a:fld>
            <a:endParaRPr lang="en-US"/>
          </a:p>
        </p:txBody>
      </p:sp>
    </p:spTree>
    <p:extLst>
      <p:ext uri="{BB962C8B-B14F-4D97-AF65-F5344CB8AC3E}">
        <p14:creationId xmlns:p14="http://schemas.microsoft.com/office/powerpoint/2010/main" val="157485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seen the basics of the tool, it’s time to start using it yourself.</a:t>
            </a:r>
          </a:p>
          <a:p>
            <a:endParaRPr lang="en-US" dirty="0"/>
          </a:p>
          <a:p>
            <a:r>
              <a:rPr lang="en-US" b="1" dirty="0"/>
              <a:t>*******************</a:t>
            </a:r>
            <a:r>
              <a:rPr lang="en-US" dirty="0"/>
              <a:t>As with any new tool, it takes some time to become familiar with how to use it efficiently and effectively.  There’s no better way to do this than by practicing on buildings you already know very well.  Consider practicing evaluations on your administration building or one of your fire stations to get used to the navigation and features.  A restaurant you frequent regularly could be another good choice.  After a short time you will become more familiar with the tool and should move to more difficult or unfamiliar buildings to sharpen your skills.</a:t>
            </a:r>
          </a:p>
          <a:p>
            <a:endParaRPr lang="en-US" dirty="0"/>
          </a:p>
          <a:p>
            <a:r>
              <a:rPr lang="en-US" b="1" dirty="0"/>
              <a:t>********************</a:t>
            </a:r>
            <a:r>
              <a:rPr lang="en-US" dirty="0"/>
              <a:t>Whatever buildings you choose to practice with, if time allows, work with a colleague until you each become familiar with how the questions are asked and how to answer them appropriately.   Relying on your shared knowledge will pay dividends down the road.</a:t>
            </a:r>
          </a:p>
          <a:p>
            <a:endParaRPr lang="en-US" b="1" dirty="0"/>
          </a:p>
          <a:p>
            <a:r>
              <a:rPr lang="en-US" b="1" dirty="0"/>
              <a:t>**********************</a:t>
            </a:r>
            <a:r>
              <a:rPr lang="en-US" dirty="0"/>
              <a:t>You may need to refer to various code books, especially as you become familiar with using the Risk Evaluation MATRIX</a:t>
            </a:r>
            <a:r>
              <a:rPr lang="en-US" cap="small" baseline="30000" dirty="0"/>
              <a:t>TM</a:t>
            </a:r>
            <a:r>
              <a:rPr lang="en-US" dirty="0"/>
              <a:t>.  While it is not important whether your jurisdiction has adopted the International Existing Building Code or not, having it handy will help to understand how the information gathered is calculated.  You may also need to refer to the </a:t>
            </a:r>
            <a:r>
              <a:rPr lang="en-US" i="1" dirty="0"/>
              <a:t>Building Code, Fire Code </a:t>
            </a:r>
            <a:r>
              <a:rPr lang="en-US" dirty="0"/>
              <a:t>and </a:t>
            </a:r>
            <a:r>
              <a:rPr lang="en-US" i="1" dirty="0"/>
              <a:t>Mechanical Code.  NFPA 13 </a:t>
            </a:r>
            <a:r>
              <a:rPr lang="en-US" i="0" dirty="0"/>
              <a:t>is the final companion document that you may need to refer to from time to time.  As you become more familiar with the tool, your reliance on the codes and standards will become less and less.</a:t>
            </a:r>
          </a:p>
          <a:p>
            <a:endParaRPr lang="en-US" b="1" i="0" dirty="0"/>
          </a:p>
          <a:p>
            <a:r>
              <a:rPr lang="en-US" b="1" i="0" dirty="0"/>
              <a:t>************************</a:t>
            </a:r>
            <a:r>
              <a:rPr lang="en-US" i="0" dirty="0"/>
              <a:t>We have made every attempt to anticipate questions you may have by providing clarifications and code references in the help buttons located next to each question.  Refer to the often if you are unsure what is being asked or how to answer a question.  Remember, it is important that you answer all questions thoroughly to ensure the risk evaluations you perform are accurate and reliable.</a:t>
            </a:r>
          </a:p>
        </p:txBody>
      </p:sp>
      <p:sp>
        <p:nvSpPr>
          <p:cNvPr id="4" name="Slide Number Placeholder 3"/>
          <p:cNvSpPr>
            <a:spLocks noGrp="1"/>
          </p:cNvSpPr>
          <p:nvPr>
            <p:ph type="sldNum" sz="quarter" idx="10"/>
          </p:nvPr>
        </p:nvSpPr>
        <p:spPr/>
        <p:txBody>
          <a:bodyPr/>
          <a:lstStyle/>
          <a:p>
            <a:fld id="{41050C97-F247-4C8E-89A5-F0F670C29AF2}" type="slidenum">
              <a:rPr lang="en-US" smtClean="0"/>
              <a:t>8</a:t>
            </a:fld>
            <a:endParaRPr lang="en-US" dirty="0"/>
          </a:p>
        </p:txBody>
      </p:sp>
    </p:spTree>
    <p:extLst>
      <p:ext uri="{BB962C8B-B14F-4D97-AF65-F5344CB8AC3E}">
        <p14:creationId xmlns:p14="http://schemas.microsoft.com/office/powerpoint/2010/main" val="102223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training we have looked at important areas and information to help you as you utilize the tool.  We have also looked at how to register and login to the tool as well as shown the basic navigational elements.  Remember that at all times you can edit any previous answer if more information becomes available.  As with any new software tool, practice makes perfect, so we encourage you to explore and utilize </a:t>
            </a:r>
            <a:r>
              <a:rPr lang="en-US"/>
              <a:t>it to gather </a:t>
            </a:r>
            <a:r>
              <a:rPr lang="en-US" dirty="0"/>
              <a:t>and analyze information to help you protect your citizens and fellow firefighters.</a:t>
            </a:r>
          </a:p>
          <a:p>
            <a:endParaRPr lang="en-US" dirty="0"/>
          </a:p>
          <a:p>
            <a:r>
              <a:rPr lang="en-US" dirty="0"/>
              <a:t>Thank you for your time and learning more about </a:t>
            </a:r>
            <a:r>
              <a:rPr lang="en-US" i="1" dirty="0"/>
              <a:t>Using the NASFM Risk Evaluation MATRIX</a:t>
            </a:r>
            <a:r>
              <a:rPr lang="en-US" i="1" baseline="30000" dirty="0"/>
              <a:t>TM</a:t>
            </a:r>
            <a:endParaRPr lang="en-US" i="1" dirty="0"/>
          </a:p>
          <a:p>
            <a:endParaRPr lang="en-US" u="none" dirty="0">
              <a:solidFill>
                <a:srgbClr val="00B0F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2B15E-7617-9E4C-BFD3-2DD1AB142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9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blueprint.png"/>
          <p:cNvPicPr>
            <a:picLocks noChangeAspect="1"/>
          </p:cNvPicPr>
          <p:nvPr userDrawn="1"/>
        </p:nvPicPr>
        <p:blipFill>
          <a:blip r:embed="rId3">
            <a:alphaModFix amt="3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3141"/>
            <a:ext cx="4546600" cy="6870700"/>
          </a:xfrm>
          <a:prstGeom prst="rect">
            <a:avLst/>
          </a:prstGeom>
          <a:solidFill>
            <a:srgbClr val="517E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a:p>
            <a:pPr algn="ctr"/>
            <a:endParaRPr lang="en-US" sz="1800" dirty="0"/>
          </a:p>
        </p:txBody>
      </p:sp>
      <p:pic>
        <p:nvPicPr>
          <p:cNvPr id="16" name="Picture 15" descr="building-silo.png"/>
          <p:cNvPicPr>
            <a:picLocks noChangeAspect="1"/>
          </p:cNvPicPr>
          <p:nvPr userDrawn="1"/>
        </p:nvPicPr>
        <p:blipFill rotWithShape="1">
          <a:blip r:embed="rId4" cstate="screen">
            <a:alphaModFix amt="27000"/>
            <a:extLst>
              <a:ext uri="{28A0092B-C50C-407E-A947-70E740481C1C}">
                <a14:useLocalDpi xmlns:a14="http://schemas.microsoft.com/office/drawing/2010/main"/>
              </a:ext>
            </a:extLst>
          </a:blip>
          <a:srcRect l="14285" r="3553"/>
          <a:stretch/>
        </p:blipFill>
        <p:spPr>
          <a:xfrm>
            <a:off x="7206751" y="71058"/>
            <a:ext cx="4985251" cy="6817452"/>
          </a:xfrm>
          <a:prstGeom prst="rect">
            <a:avLst/>
          </a:prstGeom>
          <a:noFill/>
          <a:ln>
            <a:noFill/>
          </a:ln>
        </p:spPr>
      </p:pic>
      <p:sp>
        <p:nvSpPr>
          <p:cNvPr id="3" name="Subtitle 2"/>
          <p:cNvSpPr>
            <a:spLocks noGrp="1"/>
          </p:cNvSpPr>
          <p:nvPr>
            <p:ph type="subTitle" idx="1"/>
          </p:nvPr>
        </p:nvSpPr>
        <p:spPr>
          <a:xfrm>
            <a:off x="4991097" y="3123186"/>
            <a:ext cx="6827520" cy="1581150"/>
          </a:xfrm>
        </p:spPr>
        <p:txBody>
          <a:bodyPr>
            <a:normAutofit/>
          </a:bodyPr>
          <a:lstStyle>
            <a:lvl1pPr marL="0" indent="0" algn="l">
              <a:buNone/>
              <a:defRPr sz="2400" b="0" i="0" cap="none" spc="120" baseline="0">
                <a:solidFill>
                  <a:srgbClr val="517E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4986528" y="819033"/>
            <a:ext cx="6827520" cy="2304288"/>
          </a:xfrm>
        </p:spPr>
        <p:txBody>
          <a:bodyPr>
            <a:normAutofit/>
          </a:bodyPr>
          <a:lstStyle>
            <a:lvl1pPr>
              <a:defRPr sz="4000" b="1" cap="all" baseline="0">
                <a:solidFill>
                  <a:srgbClr val="14293B"/>
                </a:solidFill>
              </a:defRPr>
            </a:lvl1pPr>
          </a:lstStyle>
          <a:p>
            <a:r>
              <a:rPr lang="en-US" dirty="0"/>
              <a:t>Click to edit Master title style</a:t>
            </a:r>
          </a:p>
        </p:txBody>
      </p:sp>
      <p:sp>
        <p:nvSpPr>
          <p:cNvPr id="8" name="Rectangle 7"/>
          <p:cNvSpPr/>
          <p:nvPr userDrawn="1"/>
        </p:nvSpPr>
        <p:spPr>
          <a:xfrm>
            <a:off x="2280355" y="-3147"/>
            <a:ext cx="2266244" cy="6870700"/>
          </a:xfrm>
          <a:prstGeom prst="rect">
            <a:avLst/>
          </a:prstGeom>
          <a:solidFill>
            <a:srgbClr val="1F994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a:p>
            <a:pPr algn="ctr"/>
            <a:endParaRPr lang="en-US" sz="1800" dirty="0"/>
          </a:p>
        </p:txBody>
      </p:sp>
      <p:pic>
        <p:nvPicPr>
          <p:cNvPr id="15" name="Picture 14"/>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l="11834" r="17565"/>
          <a:stretch/>
        </p:blipFill>
        <p:spPr>
          <a:xfrm>
            <a:off x="-139937" y="724304"/>
            <a:ext cx="4686537" cy="6224144"/>
          </a:xfrm>
          <a:prstGeom prst="rect">
            <a:avLst/>
          </a:prstGeom>
        </p:spPr>
      </p:pic>
    </p:spTree>
    <p:custDataLst>
      <p:tags r:id="rId1"/>
    </p:custDataLst>
    <p:extLst>
      <p:ext uri="{BB962C8B-B14F-4D97-AF65-F5344CB8AC3E}">
        <p14:creationId xmlns:p14="http://schemas.microsoft.com/office/powerpoint/2010/main" val="236645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8300" y="351501"/>
            <a:ext cx="11455400" cy="539515"/>
          </a:xfrm>
          <a:prstGeom prst="rect">
            <a:avLst/>
          </a:prstGeom>
        </p:spPr>
        <p:txBody>
          <a:bodyPr vert="horz" lIns="91440" tIns="45720" rIns="91440" bIns="45720" rtlCol="0" anchor="b" anchorCtr="0">
            <a:normAutofit/>
          </a:bodyPr>
          <a:lstStyle>
            <a:lvl1pPr marL="0" marR="0" indent="0" algn="l" defTabSz="914400" rtl="0" eaLnBrk="1" fontAlgn="auto" latinLnBrk="0" hangingPunct="1">
              <a:lnSpc>
                <a:spcPct val="100000"/>
              </a:lnSpc>
              <a:spcBef>
                <a:spcPts val="400"/>
              </a:spcBef>
              <a:spcAft>
                <a:spcPts val="600"/>
              </a:spcAft>
              <a:buClrTx/>
              <a:buSzTx/>
              <a:buFontTx/>
              <a:buNone/>
              <a:tabLst/>
              <a:defRPr baseline="0">
                <a:solidFill>
                  <a:srgbClr val="1F9946"/>
                </a:solidFill>
              </a:defRPr>
            </a:lvl1pPr>
          </a:lstStyle>
          <a:p>
            <a:r>
              <a:rPr lang="en-US" dirty="0"/>
              <a:t>         Compare                           </a:t>
            </a:r>
            <a:r>
              <a:rPr lang="en-US" dirty="0">
                <a:solidFill>
                  <a:srgbClr val="517EB5"/>
                </a:solidFill>
              </a:rPr>
              <a:t>Contrast</a:t>
            </a:r>
            <a:endParaRPr lang="en-US" dirty="0"/>
          </a:p>
        </p:txBody>
      </p:sp>
      <p:sp>
        <p:nvSpPr>
          <p:cNvPr id="12" name="Content Placeholder 11"/>
          <p:cNvSpPr>
            <a:spLocks noGrp="1"/>
          </p:cNvSpPr>
          <p:nvPr>
            <p:ph sz="quarter" idx="13"/>
          </p:nvPr>
        </p:nvSpPr>
        <p:spPr>
          <a:xfrm>
            <a:off x="368300" y="891015"/>
            <a:ext cx="5669280" cy="577623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891015"/>
            <a:ext cx="5669280" cy="577623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597353"/>
            <a:ext cx="12192000" cy="324740"/>
          </a:xfrm>
          <a:prstGeom prst="rect">
            <a:avLst/>
          </a:prstGeom>
          <a:solidFill>
            <a:srgbClr val="8B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Isosceles Triangle 9"/>
          <p:cNvSpPr/>
          <p:nvPr userDrawn="1"/>
        </p:nvSpPr>
        <p:spPr>
          <a:xfrm>
            <a:off x="5502639" y="6078129"/>
            <a:ext cx="1206455" cy="589123"/>
          </a:xfrm>
          <a:prstGeom prst="triangle">
            <a:avLst/>
          </a:prstGeom>
          <a:solidFill>
            <a:srgbClr val="8B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rot="10800000">
            <a:off x="0" y="0"/>
            <a:ext cx="12192000" cy="190748"/>
          </a:xfrm>
          <a:prstGeom prst="rect">
            <a:avLst/>
          </a:prstGeom>
          <a:solidFill>
            <a:srgbClr val="8B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78C43"/>
              </a:solidFill>
            </a:endParaRPr>
          </a:p>
        </p:txBody>
      </p:sp>
      <p:sp>
        <p:nvSpPr>
          <p:cNvPr id="14" name="Isosceles Triangle 13"/>
          <p:cNvSpPr/>
          <p:nvPr userDrawn="1"/>
        </p:nvSpPr>
        <p:spPr>
          <a:xfrm rot="10800000">
            <a:off x="5488982" y="177392"/>
            <a:ext cx="1206455" cy="589123"/>
          </a:xfrm>
          <a:prstGeom prst="triangle">
            <a:avLst/>
          </a:prstGeom>
          <a:solidFill>
            <a:srgbClr val="8B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ustDataLst>
      <p:tags r:id="rId1"/>
    </p:custDataLst>
    <p:extLst>
      <p:ext uri="{BB962C8B-B14F-4D97-AF65-F5344CB8AC3E}">
        <p14:creationId xmlns:p14="http://schemas.microsoft.com/office/powerpoint/2010/main" val="3583071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68300" y="228602"/>
            <a:ext cx="11455400" cy="652173"/>
          </a:xfrm>
          <a:prstGeom prst="rect">
            <a:avLst/>
          </a:prstGeom>
        </p:spPr>
        <p:txBody>
          <a:bodyPr vert="horz" lIns="91440" tIns="45720" rIns="91440" bIns="45720" rtlCol="0" anchor="b" anchorCtr="0">
            <a:normAutofit/>
          </a:bodyPr>
          <a:lstStyle/>
          <a:p>
            <a:r>
              <a:rPr lang="en-US" dirty="0"/>
              <a:t>Click to edit Master title style</a:t>
            </a:r>
          </a:p>
        </p:txBody>
      </p:sp>
      <p:sp>
        <p:nvSpPr>
          <p:cNvPr id="14" name="Content Placeholder 11"/>
          <p:cNvSpPr>
            <a:spLocks noGrp="1"/>
          </p:cNvSpPr>
          <p:nvPr>
            <p:ph sz="quarter" idx="13"/>
          </p:nvPr>
        </p:nvSpPr>
        <p:spPr>
          <a:xfrm>
            <a:off x="36830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49"/>
            <a:ext cx="566420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49"/>
            <a:ext cx="566420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ustDataLst>
      <p:tags r:id="rId1"/>
    </p:custDataLst>
    <p:extLst>
      <p:ext uri="{BB962C8B-B14F-4D97-AF65-F5344CB8AC3E}">
        <p14:creationId xmlns:p14="http://schemas.microsoft.com/office/powerpoint/2010/main" val="1266283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141"/>
            <a:ext cx="12192000" cy="863431"/>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a:p>
            <a:pPr algn="ctr"/>
            <a:endParaRPr lang="en-US" sz="1800" dirty="0"/>
          </a:p>
        </p:txBody>
      </p:sp>
      <p:sp>
        <p:nvSpPr>
          <p:cNvPr id="17" name="Title Placeholder 1"/>
          <p:cNvSpPr>
            <a:spLocks noGrp="1"/>
          </p:cNvSpPr>
          <p:nvPr>
            <p:ph type="title"/>
          </p:nvPr>
        </p:nvSpPr>
        <p:spPr>
          <a:xfrm>
            <a:off x="368300" y="95455"/>
            <a:ext cx="11455400" cy="662414"/>
          </a:xfrm>
          <a:prstGeom prst="rect">
            <a:avLst/>
          </a:prstGeom>
        </p:spPr>
        <p:txBody>
          <a:bodyPr vert="horz" lIns="91440" tIns="45720" rIns="91440" bIns="45720" rtlCol="0" anchor="b" anchorCtr="0">
            <a:normAutofit/>
          </a:bodyPr>
          <a:lstStyle>
            <a:lvl1pPr>
              <a:defRPr b="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024066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8301" y="228602"/>
            <a:ext cx="5913772" cy="600965"/>
          </a:xfrm>
        </p:spPr>
        <p:txBody>
          <a:bodyPr/>
          <a:lstStyle>
            <a:lvl1pPr>
              <a:defRPr>
                <a:solidFill>
                  <a:srgbClr val="EE1E23"/>
                </a:solidFill>
              </a:defRPr>
            </a:lvl1pPr>
          </a:lstStyle>
          <a:p>
            <a:r>
              <a:rPr lang="en-US" dirty="0"/>
              <a:t>Title Here</a:t>
            </a:r>
          </a:p>
        </p:txBody>
      </p:sp>
      <p:pic>
        <p:nvPicPr>
          <p:cNvPr id="3" name="Picture 2" descr="blueprint.png"/>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a:stretch/>
        </p:blipFill>
        <p:spPr>
          <a:xfrm>
            <a:off x="6282072" y="0"/>
            <a:ext cx="5909928" cy="6858000"/>
          </a:xfrm>
          <a:prstGeom prst="rect">
            <a:avLst/>
          </a:prstGeom>
        </p:spPr>
      </p:pic>
      <p:pic>
        <p:nvPicPr>
          <p:cNvPr id="4" name="Picture 3"/>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l="11834" r="17565"/>
          <a:stretch/>
        </p:blipFill>
        <p:spPr>
          <a:xfrm>
            <a:off x="-139937" y="724304"/>
            <a:ext cx="6297160" cy="6224144"/>
          </a:xfrm>
          <a:prstGeom prst="rect">
            <a:avLst/>
          </a:prstGeom>
        </p:spPr>
      </p:pic>
    </p:spTree>
    <p:custDataLst>
      <p:tags r:id="rId1"/>
    </p:custDataLst>
    <p:extLst>
      <p:ext uri="{BB962C8B-B14F-4D97-AF65-F5344CB8AC3E}">
        <p14:creationId xmlns:p14="http://schemas.microsoft.com/office/powerpoint/2010/main" val="1992426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descr="blueprint.png"/>
          <p:cNvPicPr>
            <a:picLocks noChangeAspect="1"/>
          </p:cNvPicPr>
          <p:nvPr userDrawn="1"/>
        </p:nvPicPr>
        <p:blipFill>
          <a:blip r:embed="rId3">
            <a:alphaModFix amt="2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71031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flip="none" rotWithShape="1">
          <a:gsLst>
            <a:gs pos="99083">
              <a:srgbClr val="FBFCFD"/>
            </a:gs>
            <a:gs pos="0">
              <a:srgbClr val="FEFEFE"/>
            </a:gs>
            <a:gs pos="52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46146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screen">
            <a:alphaModFix amt="29000"/>
            <a:extLst>
              <a:ext uri="{28A0092B-C50C-407E-A947-70E740481C1C}">
                <a14:useLocalDpi xmlns:a14="http://schemas.microsoft.com/office/drawing/2010/main"/>
              </a:ext>
            </a:extLst>
          </a:blip>
          <a:srcRect l="11834" r="17565"/>
          <a:stretch/>
        </p:blipFill>
        <p:spPr>
          <a:xfrm>
            <a:off x="-13998" y="0"/>
            <a:ext cx="12202497" cy="6948448"/>
          </a:xfrm>
          <a:prstGeom prst="rect">
            <a:avLst/>
          </a:prstGeom>
        </p:spPr>
      </p:pic>
    </p:spTree>
    <p:custDataLst>
      <p:tags r:id="rId1"/>
    </p:custDataLst>
    <p:extLst>
      <p:ext uri="{BB962C8B-B14F-4D97-AF65-F5344CB8AC3E}">
        <p14:creationId xmlns:p14="http://schemas.microsoft.com/office/powerpoint/2010/main" val="2924856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ame Side Corner Rectangle 2"/>
          <p:cNvSpPr/>
          <p:nvPr userDrawn="1"/>
        </p:nvSpPr>
        <p:spPr>
          <a:xfrm rot="5400000">
            <a:off x="2050902" y="-1914820"/>
            <a:ext cx="6611353" cy="10713163"/>
          </a:xfrm>
          <a:prstGeom prst="round2SameRect">
            <a:avLst>
              <a:gd name="adj1" fmla="val 2854"/>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Rectangle 3"/>
          <p:cNvSpPr/>
          <p:nvPr userDrawn="1"/>
        </p:nvSpPr>
        <p:spPr>
          <a:xfrm>
            <a:off x="-4" y="237737"/>
            <a:ext cx="12192005" cy="651254"/>
          </a:xfrm>
          <a:prstGeom prst="rect">
            <a:avLst/>
          </a:pr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Content Placeholder 2"/>
          <p:cNvSpPr>
            <a:spLocks noGrp="1"/>
          </p:cNvSpPr>
          <p:nvPr>
            <p:ph sz="quarter" idx="13"/>
          </p:nvPr>
        </p:nvSpPr>
        <p:spPr>
          <a:xfrm>
            <a:off x="365761" y="1394846"/>
            <a:ext cx="9446807" cy="5158883"/>
          </a:xfrm>
        </p:spPr>
        <p:txBody>
          <a:bodyPr>
            <a:normAutofit/>
          </a:bodyPr>
          <a:lstStyle/>
          <a:p>
            <a:pPr>
              <a:buClr>
                <a:srgbClr val="14293B"/>
              </a:buClr>
            </a:pPr>
            <a:r>
              <a:rPr lang="en-US" sz="2000" dirty="0"/>
              <a:t>Add text here</a:t>
            </a:r>
          </a:p>
          <a:p>
            <a:pPr>
              <a:buClr>
                <a:srgbClr val="14293B"/>
              </a:buClr>
            </a:pPr>
            <a:r>
              <a:rPr lang="en-US" sz="2000" dirty="0"/>
              <a:t>Add text here</a:t>
            </a:r>
          </a:p>
          <a:p>
            <a:pPr>
              <a:buClr>
                <a:srgbClr val="14293B"/>
              </a:buClr>
            </a:pPr>
            <a:r>
              <a:rPr lang="en-US" sz="2000" dirty="0"/>
              <a:t>Add text here</a:t>
            </a:r>
          </a:p>
          <a:p>
            <a:pPr>
              <a:buClr>
                <a:srgbClr val="14293B"/>
              </a:buClr>
            </a:pPr>
            <a:endParaRPr lang="en-US" sz="2000" dirty="0"/>
          </a:p>
        </p:txBody>
      </p:sp>
    </p:spTree>
    <p:custDataLst>
      <p:tags r:id="rId1"/>
    </p:custDataLst>
    <p:extLst>
      <p:ext uri="{BB962C8B-B14F-4D97-AF65-F5344CB8AC3E}">
        <p14:creationId xmlns:p14="http://schemas.microsoft.com/office/powerpoint/2010/main" val="954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4" name="Picture 13" descr="blueprint.png"/>
          <p:cNvPicPr>
            <a:picLocks noChangeAspect="1"/>
          </p:cNvPicPr>
          <p:nvPr userDrawn="1"/>
        </p:nvPicPr>
        <p:blipFill>
          <a:blip r:embed="rId3">
            <a:alphaModFix amt="3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3141"/>
            <a:ext cx="4546600" cy="6870700"/>
          </a:xfrm>
          <a:prstGeom prst="rect">
            <a:avLst/>
          </a:prstGeom>
          <a:solidFill>
            <a:srgbClr val="1F994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a:p>
            <a:pPr algn="ctr"/>
            <a:endParaRPr lang="en-US" sz="1800" dirty="0"/>
          </a:p>
        </p:txBody>
      </p:sp>
      <p:pic>
        <p:nvPicPr>
          <p:cNvPr id="15" name="Picture 14"/>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l="11834" r="17565"/>
          <a:stretch/>
        </p:blipFill>
        <p:spPr>
          <a:xfrm>
            <a:off x="-139937" y="724304"/>
            <a:ext cx="4686537" cy="6224144"/>
          </a:xfrm>
          <a:prstGeom prst="rect">
            <a:avLst/>
          </a:prstGeom>
        </p:spPr>
      </p:pic>
      <p:pic>
        <p:nvPicPr>
          <p:cNvPr id="16" name="Picture 15" descr="building-silo.png"/>
          <p:cNvPicPr>
            <a:picLocks noChangeAspect="1"/>
          </p:cNvPicPr>
          <p:nvPr userDrawn="1"/>
        </p:nvPicPr>
        <p:blipFill rotWithShape="1">
          <a:blip r:embed="rId5" cstate="screen">
            <a:alphaModFix amt="27000"/>
            <a:extLst>
              <a:ext uri="{28A0092B-C50C-407E-A947-70E740481C1C}">
                <a14:useLocalDpi xmlns:a14="http://schemas.microsoft.com/office/drawing/2010/main"/>
              </a:ext>
            </a:extLst>
          </a:blip>
          <a:srcRect l="14285" r="3553"/>
          <a:stretch/>
        </p:blipFill>
        <p:spPr>
          <a:xfrm>
            <a:off x="7206751" y="71058"/>
            <a:ext cx="4985251" cy="6817452"/>
          </a:xfrm>
          <a:prstGeom prst="rect">
            <a:avLst/>
          </a:prstGeom>
          <a:noFill/>
          <a:ln>
            <a:noFill/>
          </a:ln>
        </p:spPr>
      </p:pic>
      <p:sp>
        <p:nvSpPr>
          <p:cNvPr id="3" name="Subtitle 2"/>
          <p:cNvSpPr>
            <a:spLocks noGrp="1"/>
          </p:cNvSpPr>
          <p:nvPr>
            <p:ph type="subTitle" idx="1"/>
          </p:nvPr>
        </p:nvSpPr>
        <p:spPr>
          <a:xfrm>
            <a:off x="4991097" y="3123186"/>
            <a:ext cx="6827520" cy="1581150"/>
          </a:xfrm>
        </p:spPr>
        <p:txBody>
          <a:bodyPr>
            <a:normAutofit/>
          </a:bodyPr>
          <a:lstStyle>
            <a:lvl1pPr marL="0" indent="0" algn="l">
              <a:buNone/>
              <a:defRPr sz="2400" b="0" i="0" cap="none" spc="120" baseline="0">
                <a:solidFill>
                  <a:srgbClr val="517E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4986528" y="819033"/>
            <a:ext cx="6827520" cy="2304288"/>
          </a:xfrm>
        </p:spPr>
        <p:txBody>
          <a:bodyPr>
            <a:normAutofit/>
          </a:bodyPr>
          <a:lstStyle>
            <a:lvl1pPr>
              <a:defRPr sz="4000" b="1" cap="all" baseline="0">
                <a:solidFill>
                  <a:srgbClr val="14293B"/>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960286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368300" y="228601"/>
            <a:ext cx="11455400" cy="549758"/>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881688"/>
            <a:ext cx="11460480" cy="53545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2" name="Picture 1" descr="building-silo.png"/>
          <p:cNvPicPr>
            <a:picLocks noChangeAspect="1"/>
          </p:cNvPicPr>
          <p:nvPr userDrawn="1"/>
        </p:nvPicPr>
        <p:blipFill>
          <a:blip r:embed="rId3">
            <a:alphaModFix amt="31000"/>
            <a:extLst>
              <a:ext uri="{28A0092B-C50C-407E-A947-70E740481C1C}">
                <a14:useLocalDpi xmlns:a14="http://schemas.microsoft.com/office/drawing/2010/main"/>
              </a:ext>
            </a:extLst>
          </a:blip>
          <a:stretch>
            <a:fillRect/>
          </a:stretch>
        </p:blipFill>
        <p:spPr>
          <a:xfrm>
            <a:off x="5964955" y="-34374"/>
            <a:ext cx="6309437" cy="6892374"/>
          </a:xfrm>
          <a:prstGeom prst="rect">
            <a:avLst/>
          </a:prstGeom>
        </p:spPr>
      </p:pic>
    </p:spTree>
    <p:custDataLst>
      <p:tags r:id="rId1"/>
    </p:custDataLst>
    <p:extLst>
      <p:ext uri="{BB962C8B-B14F-4D97-AF65-F5344CB8AC3E}">
        <p14:creationId xmlns:p14="http://schemas.microsoft.com/office/powerpoint/2010/main" val="393226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Rectangle 16"/>
          <p:cNvSpPr/>
          <p:nvPr userDrawn="1"/>
        </p:nvSpPr>
        <p:spPr>
          <a:xfrm>
            <a:off x="7645400" y="-3141"/>
            <a:ext cx="4546600" cy="6870700"/>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a:p>
            <a:pPr algn="ctr"/>
            <a:endParaRPr lang="en-US" sz="1800" dirty="0"/>
          </a:p>
        </p:txBody>
      </p:sp>
      <p:pic>
        <p:nvPicPr>
          <p:cNvPr id="11" name="Picture 10" descr="building-silo.png"/>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14285" r="3553"/>
          <a:stretch/>
        </p:blipFill>
        <p:spPr>
          <a:xfrm flipH="1">
            <a:off x="7645400" y="901700"/>
            <a:ext cx="4546600" cy="5956300"/>
          </a:xfrm>
          <a:prstGeom prst="rect">
            <a:avLst/>
          </a:prstGeom>
          <a:noFill/>
          <a:ln>
            <a:noFill/>
          </a:ln>
        </p:spPr>
      </p:pic>
      <p:sp>
        <p:nvSpPr>
          <p:cNvPr id="15" name="Subtitle 2"/>
          <p:cNvSpPr>
            <a:spLocks noGrp="1"/>
          </p:cNvSpPr>
          <p:nvPr>
            <p:ph type="subTitle" idx="1"/>
          </p:nvPr>
        </p:nvSpPr>
        <p:spPr>
          <a:xfrm>
            <a:off x="7752502" y="273552"/>
            <a:ext cx="4439497" cy="1476375"/>
          </a:xfrm>
        </p:spPr>
        <p:txBody>
          <a:bodyPr anchor="t" anchorCtr="0">
            <a:normAutofit/>
          </a:bodyPr>
          <a:lstStyle>
            <a:lvl1pPr marL="0" indent="0" algn="l">
              <a:buNone/>
              <a:defRPr sz="2400" b="0" i="0" cap="none" spc="12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itle 11"/>
          <p:cNvSpPr>
            <a:spLocks noGrp="1"/>
          </p:cNvSpPr>
          <p:nvPr>
            <p:ph type="title"/>
          </p:nvPr>
        </p:nvSpPr>
        <p:spPr>
          <a:xfrm>
            <a:off x="170292" y="66674"/>
            <a:ext cx="6712432" cy="1336420"/>
          </a:xfrm>
        </p:spPr>
        <p:txBody>
          <a:bodyPr anchor="t">
            <a:normAutofit/>
          </a:bodyPr>
          <a:lstStyle>
            <a:lvl1pPr>
              <a:defRPr kumimoji="0" lang="en-US" sz="3200" b="1" i="0" u="none" strike="noStrike" kern="1200" cap="all" spc="0" normalizeH="0" baseline="0" noProof="0" dirty="0" smtClean="0">
                <a:ln>
                  <a:noFill/>
                </a:ln>
                <a:solidFill>
                  <a:srgbClr val="1F9946"/>
                </a:solidFill>
                <a:effectLst/>
                <a:uLnTx/>
                <a:uFillTx/>
                <a:latin typeface="+mj-lt"/>
                <a:ea typeface="+mj-ea"/>
                <a:cs typeface="Tunga" pitchFamily="2"/>
              </a:defRPr>
            </a:lvl1pPr>
          </a:lstStyle>
          <a:p>
            <a:r>
              <a:rPr lang="en-US" dirty="0"/>
              <a:t>Click to edit Master title style</a:t>
            </a:r>
          </a:p>
        </p:txBody>
      </p:sp>
      <p:sp>
        <p:nvSpPr>
          <p:cNvPr id="14" name="Content Placeholder 11"/>
          <p:cNvSpPr>
            <a:spLocks noGrp="1"/>
          </p:cNvSpPr>
          <p:nvPr>
            <p:ph sz="quarter" idx="13"/>
          </p:nvPr>
        </p:nvSpPr>
        <p:spPr>
          <a:xfrm>
            <a:off x="170292" y="1298448"/>
            <a:ext cx="7354539" cy="4937760"/>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p:cNvSpPr>
            <a:spLocks noGrp="1"/>
          </p:cNvSpPr>
          <p:nvPr>
            <p:ph sz="quarter" idx="14"/>
          </p:nvPr>
        </p:nvSpPr>
        <p:spPr>
          <a:xfrm>
            <a:off x="7752503" y="1298448"/>
            <a:ext cx="4338043" cy="4937760"/>
          </a:xfrm>
        </p:spPr>
        <p:txBody>
          <a:bodyPr>
            <a:normAutofit/>
          </a:bodyPr>
          <a:lstStyle>
            <a:lvl1pPr>
              <a:buClr>
                <a:schemeClr val="bg1"/>
              </a:buClr>
              <a:defRPr sz="2000">
                <a:solidFill>
                  <a:srgbClr val="FFFFFF"/>
                </a:solidFill>
              </a:defRPr>
            </a:lvl1pPr>
            <a:lvl2pPr>
              <a:buClr>
                <a:schemeClr val="bg1"/>
              </a:buClr>
              <a:defRPr sz="1800">
                <a:solidFill>
                  <a:srgbClr val="FFFFFF"/>
                </a:solidFill>
              </a:defRPr>
            </a:lvl2pPr>
            <a:lvl3pPr>
              <a:buClr>
                <a:schemeClr val="bg1"/>
              </a:buClr>
              <a:defRPr sz="1600">
                <a:solidFill>
                  <a:srgbClr val="FFFFFF"/>
                </a:solidFill>
              </a:defRPr>
            </a:lvl3pPr>
            <a:lvl4pPr>
              <a:buClr>
                <a:schemeClr val="bg1"/>
              </a:buClr>
              <a:defRPr sz="1600">
                <a:solidFill>
                  <a:srgbClr val="FFFFFF"/>
                </a:solidFill>
              </a:defRPr>
            </a:lvl4pPr>
            <a:lvl5pPr>
              <a:buClr>
                <a:schemeClr val="bg1"/>
              </a:buCl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Isosceles Triangle 2"/>
          <p:cNvSpPr/>
          <p:nvPr userDrawn="1"/>
        </p:nvSpPr>
        <p:spPr>
          <a:xfrm rot="16200000">
            <a:off x="6823053" y="220402"/>
            <a:ext cx="904841" cy="785497"/>
          </a:xfrm>
          <a:prstGeom prst="triangle">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ustDataLst>
      <p:tags r:id="rId1"/>
    </p:custDataLst>
    <p:extLst>
      <p:ext uri="{BB962C8B-B14F-4D97-AF65-F5344CB8AC3E}">
        <p14:creationId xmlns:p14="http://schemas.microsoft.com/office/powerpoint/2010/main" val="307475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Rectangle 16"/>
          <p:cNvSpPr/>
          <p:nvPr userDrawn="1"/>
        </p:nvSpPr>
        <p:spPr>
          <a:xfrm>
            <a:off x="7645400" y="-3141"/>
            <a:ext cx="4546600" cy="6870700"/>
          </a:xfrm>
          <a:prstGeom prst="rect">
            <a:avLst/>
          </a:prstGeom>
          <a:solidFill>
            <a:srgbClr val="EE1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a:p>
            <a:pPr algn="ctr"/>
            <a:endParaRPr lang="en-US" sz="1800" dirty="0"/>
          </a:p>
        </p:txBody>
      </p:sp>
      <p:pic>
        <p:nvPicPr>
          <p:cNvPr id="11" name="Picture 10" descr="building-silo.png"/>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14285" r="3553"/>
          <a:stretch/>
        </p:blipFill>
        <p:spPr>
          <a:xfrm flipH="1">
            <a:off x="7645400" y="901700"/>
            <a:ext cx="4546600" cy="5956300"/>
          </a:xfrm>
          <a:prstGeom prst="rect">
            <a:avLst/>
          </a:prstGeom>
          <a:noFill/>
          <a:ln>
            <a:noFill/>
          </a:ln>
        </p:spPr>
      </p:pic>
      <p:sp>
        <p:nvSpPr>
          <p:cNvPr id="15" name="Subtitle 2"/>
          <p:cNvSpPr>
            <a:spLocks noGrp="1"/>
          </p:cNvSpPr>
          <p:nvPr>
            <p:ph type="subTitle" idx="1"/>
          </p:nvPr>
        </p:nvSpPr>
        <p:spPr>
          <a:xfrm>
            <a:off x="7752502" y="273552"/>
            <a:ext cx="4439497" cy="1476375"/>
          </a:xfrm>
        </p:spPr>
        <p:txBody>
          <a:bodyPr anchor="t" anchorCtr="0">
            <a:normAutofit/>
          </a:bodyPr>
          <a:lstStyle>
            <a:lvl1pPr marL="0" indent="0" algn="l">
              <a:buNone/>
              <a:defRPr sz="2400" b="0" i="0" cap="none" spc="12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itle 11"/>
          <p:cNvSpPr>
            <a:spLocks noGrp="1"/>
          </p:cNvSpPr>
          <p:nvPr>
            <p:ph type="title"/>
          </p:nvPr>
        </p:nvSpPr>
        <p:spPr>
          <a:xfrm>
            <a:off x="170292" y="66674"/>
            <a:ext cx="6712432" cy="1336420"/>
          </a:xfrm>
        </p:spPr>
        <p:txBody>
          <a:bodyPr anchor="t">
            <a:normAutofit/>
          </a:bodyPr>
          <a:lstStyle>
            <a:lvl1pPr>
              <a:defRPr kumimoji="0" lang="en-US" sz="3200" b="1" i="0" u="none" strike="noStrike" kern="1200" cap="all" spc="0" normalizeH="0" baseline="0" noProof="0" dirty="0" smtClean="0">
                <a:ln>
                  <a:noFill/>
                </a:ln>
                <a:solidFill>
                  <a:srgbClr val="517EB5"/>
                </a:solidFill>
                <a:effectLst/>
                <a:uLnTx/>
                <a:uFillTx/>
                <a:latin typeface="+mj-lt"/>
                <a:ea typeface="+mj-ea"/>
                <a:cs typeface="Tunga" pitchFamily="2"/>
              </a:defRPr>
            </a:lvl1pPr>
          </a:lstStyle>
          <a:p>
            <a:r>
              <a:rPr lang="en-US" dirty="0"/>
              <a:t>Click to edit Master title style</a:t>
            </a:r>
          </a:p>
        </p:txBody>
      </p:sp>
      <p:sp>
        <p:nvSpPr>
          <p:cNvPr id="14" name="Content Placeholder 11"/>
          <p:cNvSpPr>
            <a:spLocks noGrp="1"/>
          </p:cNvSpPr>
          <p:nvPr>
            <p:ph sz="quarter" idx="13"/>
          </p:nvPr>
        </p:nvSpPr>
        <p:spPr>
          <a:xfrm>
            <a:off x="170292" y="1298448"/>
            <a:ext cx="7354539" cy="4937760"/>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p:cNvSpPr>
            <a:spLocks noGrp="1"/>
          </p:cNvSpPr>
          <p:nvPr>
            <p:ph sz="quarter" idx="14"/>
          </p:nvPr>
        </p:nvSpPr>
        <p:spPr>
          <a:xfrm>
            <a:off x="7752503" y="1298448"/>
            <a:ext cx="4338043" cy="4937760"/>
          </a:xfrm>
        </p:spPr>
        <p:txBody>
          <a:bodyPr>
            <a:normAutofit/>
          </a:bodyPr>
          <a:lstStyle>
            <a:lvl1pPr>
              <a:buClr>
                <a:schemeClr val="bg1"/>
              </a:buClr>
              <a:defRPr sz="2000">
                <a:solidFill>
                  <a:srgbClr val="FFFFFF"/>
                </a:solidFill>
              </a:defRPr>
            </a:lvl1pPr>
            <a:lvl2pPr>
              <a:buClr>
                <a:schemeClr val="bg1"/>
              </a:buClr>
              <a:defRPr sz="1800">
                <a:solidFill>
                  <a:srgbClr val="FFFFFF"/>
                </a:solidFill>
              </a:defRPr>
            </a:lvl2pPr>
            <a:lvl3pPr>
              <a:buClr>
                <a:schemeClr val="bg1"/>
              </a:buClr>
              <a:defRPr sz="1600">
                <a:solidFill>
                  <a:srgbClr val="FFFFFF"/>
                </a:solidFill>
              </a:defRPr>
            </a:lvl3pPr>
            <a:lvl4pPr>
              <a:buClr>
                <a:schemeClr val="bg1"/>
              </a:buClr>
              <a:defRPr sz="1600">
                <a:solidFill>
                  <a:srgbClr val="FFFFFF"/>
                </a:solidFill>
              </a:defRPr>
            </a:lvl4pPr>
            <a:lvl5pPr>
              <a:buClr>
                <a:schemeClr val="bg1"/>
              </a:buCl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Isosceles Triangle 2"/>
          <p:cNvSpPr/>
          <p:nvPr userDrawn="1"/>
        </p:nvSpPr>
        <p:spPr>
          <a:xfrm rot="16200000">
            <a:off x="6823053" y="220402"/>
            <a:ext cx="904841" cy="785497"/>
          </a:xfrm>
          <a:prstGeom prst="triangle">
            <a:avLst/>
          </a:prstGeom>
          <a:solidFill>
            <a:srgbClr val="EE1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ustDataLst>
      <p:tags r:id="rId1"/>
    </p:custDataLst>
    <p:extLst>
      <p:ext uri="{BB962C8B-B14F-4D97-AF65-F5344CB8AC3E}">
        <p14:creationId xmlns:p14="http://schemas.microsoft.com/office/powerpoint/2010/main" val="316963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rgbClr val="1F9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rgbClr val="FFFFFF"/>
                </a:solidFill>
              </a:defRPr>
            </a:lvl1pPr>
          </a:lstStyle>
          <a:p>
            <a:r>
              <a:rPr lang="en-US" dirty="0"/>
              <a:t>Click to edit Master title style</a:t>
            </a:r>
          </a:p>
        </p:txBody>
      </p:sp>
      <p:sp>
        <p:nvSpPr>
          <p:cNvPr id="10" name="Content Placeholder 11"/>
          <p:cNvSpPr>
            <a:spLocks noGrp="1"/>
          </p:cNvSpPr>
          <p:nvPr>
            <p:ph sz="quarter" idx="14"/>
          </p:nvPr>
        </p:nvSpPr>
        <p:spPr>
          <a:xfrm>
            <a:off x="5034580" y="1298448"/>
            <a:ext cx="6751021" cy="5285988"/>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rgbClr val="FFFFFF"/>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Isosceles Triangle 11"/>
          <p:cNvSpPr/>
          <p:nvPr userDrawn="1"/>
        </p:nvSpPr>
        <p:spPr>
          <a:xfrm rot="5400000">
            <a:off x="4473272" y="288274"/>
            <a:ext cx="904841" cy="785497"/>
          </a:xfrm>
          <a:prstGeom prst="triangle">
            <a:avLst/>
          </a:pr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4479968" cy="5956300"/>
          </a:xfrm>
          <a:prstGeom prst="rect">
            <a:avLst/>
          </a:prstGeom>
        </p:spPr>
      </p:pic>
    </p:spTree>
    <p:custDataLst>
      <p:tags r:id="rId1"/>
    </p:custDataLst>
    <p:extLst>
      <p:ext uri="{BB962C8B-B14F-4D97-AF65-F5344CB8AC3E}">
        <p14:creationId xmlns:p14="http://schemas.microsoft.com/office/powerpoint/2010/main" val="4124315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rgbClr val="517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517EB5"/>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rgbClr val="FFFFFF"/>
                </a:solidFill>
              </a:defRPr>
            </a:lvl1pPr>
          </a:lstStyle>
          <a:p>
            <a:r>
              <a:rPr lang="en-US" dirty="0"/>
              <a:t>Click to edit Master title style</a:t>
            </a:r>
          </a:p>
        </p:txBody>
      </p:sp>
      <p:sp>
        <p:nvSpPr>
          <p:cNvPr id="10" name="Content Placeholder 11"/>
          <p:cNvSpPr>
            <a:spLocks noGrp="1"/>
          </p:cNvSpPr>
          <p:nvPr>
            <p:ph sz="quarter" idx="14"/>
          </p:nvPr>
        </p:nvSpPr>
        <p:spPr>
          <a:xfrm>
            <a:off x="5034580" y="1298448"/>
            <a:ext cx="6751021" cy="5285988"/>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rgbClr val="FFFFFF"/>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Isosceles Triangle 11"/>
          <p:cNvSpPr/>
          <p:nvPr userDrawn="1"/>
        </p:nvSpPr>
        <p:spPr>
          <a:xfrm rot="5400000">
            <a:off x="4473272" y="288274"/>
            <a:ext cx="904841" cy="785497"/>
          </a:xfrm>
          <a:prstGeom prst="triangle">
            <a:avLst/>
          </a:pr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itle 11"/>
          <p:cNvSpPr txBox="1">
            <a:spLocks/>
          </p:cNvSpPr>
          <p:nvPr userDrawn="1"/>
        </p:nvSpPr>
        <p:spPr>
          <a:xfrm>
            <a:off x="5318440" y="66674"/>
            <a:ext cx="6712432" cy="1336420"/>
          </a:xfrm>
          <a:prstGeom prst="rect">
            <a:avLst/>
          </a:prstGeom>
        </p:spPr>
        <p:txBody>
          <a:bodyPr vert="horz" lIns="91440" tIns="45720" rIns="91440" bIns="45720" rtlCol="0" anchor="t" anchorCtr="0">
            <a:normAutofit/>
          </a:bodyPr>
          <a:lstStyle>
            <a:lvl1pPr algn="l" defTabSz="914400" rtl="0" eaLnBrk="1" latinLnBrk="0" hangingPunct="1">
              <a:spcBef>
                <a:spcPts val="400"/>
              </a:spcBef>
              <a:spcAft>
                <a:spcPts val="600"/>
              </a:spcAft>
              <a:buNone/>
              <a:defRPr kumimoji="0" lang="en-US" sz="3200" b="1" i="0" u="none" strike="noStrike" kern="1200" cap="all" spc="0" normalizeH="0" baseline="0" noProof="0" dirty="0" smtClean="0">
                <a:ln>
                  <a:noFill/>
                </a:ln>
                <a:solidFill>
                  <a:srgbClr val="1F9946"/>
                </a:solidFill>
                <a:effectLst/>
                <a:uLnTx/>
                <a:uFillTx/>
                <a:latin typeface="+mj-lt"/>
                <a:ea typeface="+mj-ea"/>
                <a:cs typeface="Tunga" pitchFamily="2"/>
              </a:defRPr>
            </a:lvl1pPr>
          </a:lstStyle>
          <a:p>
            <a:r>
              <a:rPr lang="en-US" sz="3200" dirty="0">
                <a:solidFill>
                  <a:srgbClr val="14293B"/>
                </a:solidFill>
              </a:rPr>
              <a:t>Click to edit Master title style</a:t>
            </a:r>
          </a:p>
        </p:txBody>
      </p:sp>
      <p:pic>
        <p:nvPicPr>
          <p:cNvPr id="15" name="Picture 14"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4479968" cy="5956300"/>
          </a:xfrm>
          <a:prstGeom prst="rect">
            <a:avLst/>
          </a:prstGeom>
        </p:spPr>
      </p:pic>
    </p:spTree>
    <p:custDataLst>
      <p:tags r:id="rId1"/>
    </p:custDataLst>
    <p:extLst>
      <p:ext uri="{BB962C8B-B14F-4D97-AF65-F5344CB8AC3E}">
        <p14:creationId xmlns:p14="http://schemas.microsoft.com/office/powerpoint/2010/main" val="1925007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rgbClr val="F7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517EB5"/>
              </a:solidFill>
            </a:endParaRPr>
          </a:p>
        </p:txBody>
      </p:sp>
      <p:pic>
        <p:nvPicPr>
          <p:cNvPr id="15" name="Picture 14"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4479968" cy="5956300"/>
          </a:xfrm>
          <a:prstGeom prst="rect">
            <a:avLst/>
          </a:prstGeom>
        </p:spPr>
      </p:pic>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rgbClr val="14293B"/>
                </a:solidFill>
              </a:defRPr>
            </a:lvl1pPr>
          </a:lstStyle>
          <a:p>
            <a:r>
              <a:rPr lang="en-US" dirty="0"/>
              <a:t>Click to edit Master title style</a:t>
            </a:r>
          </a:p>
        </p:txBody>
      </p:sp>
      <p:sp>
        <p:nvSpPr>
          <p:cNvPr id="10" name="Content Placeholder 11"/>
          <p:cNvSpPr>
            <a:spLocks noGrp="1"/>
          </p:cNvSpPr>
          <p:nvPr>
            <p:ph sz="quarter" idx="14"/>
          </p:nvPr>
        </p:nvSpPr>
        <p:spPr>
          <a:xfrm>
            <a:off x="5034580" y="1298448"/>
            <a:ext cx="6751021" cy="5285988"/>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rgbClr val="14293B"/>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dirty="0"/>
              <a:t>Click to edit Master text styles</a:t>
            </a:r>
          </a:p>
        </p:txBody>
      </p:sp>
      <p:sp>
        <p:nvSpPr>
          <p:cNvPr id="12" name="Isosceles Triangle 11"/>
          <p:cNvSpPr/>
          <p:nvPr userDrawn="1"/>
        </p:nvSpPr>
        <p:spPr>
          <a:xfrm rot="5400000">
            <a:off x="4473272" y="288274"/>
            <a:ext cx="904841" cy="785497"/>
          </a:xfrm>
          <a:prstGeom prst="triangle">
            <a:avLst/>
          </a:prstGeom>
          <a:solidFill>
            <a:srgbClr val="F78C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ustDataLst>
      <p:tags r:id="rId1"/>
    </p:custDataLst>
    <p:extLst>
      <p:ext uri="{BB962C8B-B14F-4D97-AF65-F5344CB8AC3E}">
        <p14:creationId xmlns:p14="http://schemas.microsoft.com/office/powerpoint/2010/main" val="357422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rgbClr val="8BB2D3">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1" name="Title Placeholder 1"/>
          <p:cNvSpPr>
            <a:spLocks noGrp="1"/>
          </p:cNvSpPr>
          <p:nvPr>
            <p:ph type="title"/>
          </p:nvPr>
        </p:nvSpPr>
        <p:spPr>
          <a:xfrm>
            <a:off x="368299" y="228601"/>
            <a:ext cx="3779520" cy="857005"/>
          </a:xfrm>
          <a:prstGeom prst="rect">
            <a:avLst/>
          </a:prstGeom>
        </p:spPr>
        <p:txBody>
          <a:bodyPr vert="horz" lIns="91440" tIns="45720" rIns="91440" bIns="45720" rtlCol="0" anchor="b" anchorCtr="0">
            <a:normAutofit/>
          </a:bodyPr>
          <a:lstStyle>
            <a:lvl1pPr>
              <a:defRPr sz="2400">
                <a:solidFill>
                  <a:srgbClr val="14293B"/>
                </a:solidFill>
              </a:defRPr>
            </a:lvl1pPr>
          </a:lstStyle>
          <a:p>
            <a:r>
              <a:rPr lang="en-US" dirty="0"/>
              <a:t>Click to edit Master title style</a:t>
            </a:r>
          </a:p>
        </p:txBody>
      </p:sp>
      <p:sp>
        <p:nvSpPr>
          <p:cNvPr id="25" name="Text Placeholder 24"/>
          <p:cNvSpPr>
            <a:spLocks noGrp="1"/>
          </p:cNvSpPr>
          <p:nvPr>
            <p:ph type="body" sz="quarter" idx="13"/>
          </p:nvPr>
        </p:nvSpPr>
        <p:spPr>
          <a:xfrm>
            <a:off x="365760" y="1310920"/>
            <a:ext cx="3779520" cy="4937481"/>
          </a:xfrm>
        </p:spPr>
        <p:txBody>
          <a:bodyPr>
            <a:normAutofit/>
          </a:bodyPr>
          <a:lstStyle>
            <a:lvl1pPr marL="0" indent="0">
              <a:buNone/>
              <a:defRPr sz="1600">
                <a:solidFill>
                  <a:srgbClr val="14293B"/>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dirty="0"/>
              <a:t>Click to edit Master text styles</a:t>
            </a:r>
          </a:p>
        </p:txBody>
      </p:sp>
      <p:pic>
        <p:nvPicPr>
          <p:cNvPr id="9" name="Picture 8"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4479968" cy="5956300"/>
          </a:xfrm>
          <a:prstGeom prst="rect">
            <a:avLst/>
          </a:prstGeom>
        </p:spPr>
      </p:pic>
      <p:sp>
        <p:nvSpPr>
          <p:cNvPr id="10" name="Isosceles Triangle 9"/>
          <p:cNvSpPr/>
          <p:nvPr userDrawn="1"/>
        </p:nvSpPr>
        <p:spPr>
          <a:xfrm rot="5400000">
            <a:off x="4473272" y="288274"/>
            <a:ext cx="904841" cy="785497"/>
          </a:xfrm>
          <a:prstGeom prst="triangle">
            <a:avLst/>
          </a:prstGeom>
          <a:solidFill>
            <a:srgbClr val="9EBD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custDataLst>
      <p:tags r:id="rId1"/>
    </p:custDataLst>
    <p:extLst>
      <p:ext uri="{BB962C8B-B14F-4D97-AF65-F5344CB8AC3E}">
        <p14:creationId xmlns:p14="http://schemas.microsoft.com/office/powerpoint/2010/main" val="352990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2"/>
            <a:ext cx="11455400" cy="600965"/>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368300" y="1075364"/>
            <a:ext cx="11455400" cy="51539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607924"/>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descr="nasfm-small.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6973" y="6633563"/>
            <a:ext cx="592507" cy="218635"/>
          </a:xfrm>
          <a:prstGeom prst="rect">
            <a:avLst/>
          </a:prstGeom>
        </p:spPr>
      </p:pic>
    </p:spTree>
    <p:custDataLst>
      <p:tags r:id="rId19"/>
    </p:custDataLst>
    <p:extLst>
      <p:ext uri="{BB962C8B-B14F-4D97-AF65-F5344CB8AC3E}">
        <p14:creationId xmlns:p14="http://schemas.microsoft.com/office/powerpoint/2010/main" val="862886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spcBef>
          <a:spcPts val="400"/>
        </a:spcBef>
        <a:spcAft>
          <a:spcPts val="600"/>
        </a:spcAft>
        <a:buNone/>
        <a:defRPr sz="3600" b="0" kern="1200" cap="none" spc="0" baseline="0">
          <a:solidFill>
            <a:srgbClr val="14293B"/>
          </a:solidFill>
          <a:latin typeface="Arial" panose="020B0604020202020204" pitchFamily="34" charset="0"/>
          <a:ea typeface="+mj-ea"/>
          <a:cs typeface="Arial" panose="020B0604020202020204" pitchFamily="34" charset="0"/>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rgbClr val="14293B"/>
          </a:solidFill>
          <a:latin typeface="Arial" panose="020B0604020202020204" pitchFamily="34" charset="0"/>
          <a:ea typeface="+mn-ea"/>
          <a:cs typeface="Arial" panose="020B0604020202020204"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rgbClr val="14293B"/>
          </a:solidFill>
          <a:latin typeface="Arial" panose="020B0604020202020204" pitchFamily="34" charset="0"/>
          <a:ea typeface="+mn-ea"/>
          <a:cs typeface="Arial" panose="020B0604020202020204"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rgbClr val="14293B"/>
          </a:solidFill>
          <a:latin typeface="Arial" panose="020B0604020202020204" pitchFamily="34" charset="0"/>
          <a:ea typeface="+mn-ea"/>
          <a:cs typeface="Arial" panose="020B0604020202020204"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rgbClr val="14293B"/>
          </a:solidFill>
          <a:latin typeface="Arial" panose="020B0604020202020204" pitchFamily="34" charset="0"/>
          <a:ea typeface="+mn-ea"/>
          <a:cs typeface="Arial" panose="020B0604020202020204"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rgbClr val="14293B"/>
          </a:solidFill>
          <a:latin typeface="Arial" panose="020B0604020202020204" pitchFamily="34" charset="0"/>
          <a:ea typeface="+mn-ea"/>
          <a:cs typeface="Arial" panose="020B0604020202020204"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8.png"/><Relationship Id="rId2" Type="http://schemas.microsoft.com/office/2007/relationships/media" Target="../media/media1.m4a"/><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4980984" y="0"/>
            <a:ext cx="5739648" cy="6710924"/>
          </a:xfrm>
          <a:custGeom>
            <a:avLst/>
            <a:gdLst>
              <a:gd name="connsiteX0" fmla="*/ 4039 w 5734453"/>
              <a:gd name="connsiteY0" fmla="*/ 4786299 h 4786299"/>
              <a:gd name="connsiteX1" fmla="*/ 5734453 w 5734453"/>
              <a:gd name="connsiteY1" fmla="*/ 1249056 h 4786299"/>
              <a:gd name="connsiteX2" fmla="*/ 5734453 w 5734453"/>
              <a:gd name="connsiteY2" fmla="*/ 0 h 4786299"/>
              <a:gd name="connsiteX3" fmla="*/ 4039 w 5734453"/>
              <a:gd name="connsiteY3" fmla="*/ 671761 h 4786299"/>
              <a:gd name="connsiteX4" fmla="*/ 4039 w 5734453"/>
              <a:gd name="connsiteY4" fmla="*/ 4786299 h 4786299"/>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13468 w 5739648"/>
              <a:gd name="connsiteY0" fmla="*/ 4718654 h 4718654"/>
              <a:gd name="connsiteX1" fmla="*/ 5739648 w 5739648"/>
              <a:gd name="connsiteY1" fmla="*/ 1249056 h 4718654"/>
              <a:gd name="connsiteX2" fmla="*/ 5739648 w 5739648"/>
              <a:gd name="connsiteY2" fmla="*/ 0 h 4718654"/>
              <a:gd name="connsiteX3" fmla="*/ 767 w 5739648"/>
              <a:gd name="connsiteY3" fmla="*/ 636042 h 4718654"/>
              <a:gd name="connsiteX4" fmla="*/ 13468 w 5739648"/>
              <a:gd name="connsiteY4" fmla="*/ 4718654 h 471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648" h="4718654">
                <a:moveTo>
                  <a:pt x="13468" y="4718654"/>
                </a:moveTo>
                <a:cubicBezTo>
                  <a:pt x="2370929" y="4206356"/>
                  <a:pt x="4880786" y="3796812"/>
                  <a:pt x="5739648" y="1249056"/>
                </a:cubicBezTo>
                <a:lnTo>
                  <a:pt x="5739648" y="0"/>
                </a:lnTo>
                <a:lnTo>
                  <a:pt x="767" y="636042"/>
                </a:lnTo>
                <a:cubicBezTo>
                  <a:pt x="-2732" y="2011053"/>
                  <a:pt x="6471" y="3354139"/>
                  <a:pt x="13468" y="4718654"/>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prstClr val="white"/>
              </a:solidFill>
              <a:effectLst/>
              <a:uLnTx/>
              <a:uFillTx/>
              <a:latin typeface="Candara"/>
              <a:ea typeface="+mn-ea"/>
              <a:cs typeface="+mn-cs"/>
            </a:endParaRPr>
          </a:p>
        </p:txBody>
      </p:sp>
      <p:sp>
        <p:nvSpPr>
          <p:cNvPr id="5" name="Rectangle 4"/>
          <p:cNvSpPr/>
          <p:nvPr/>
        </p:nvSpPr>
        <p:spPr>
          <a:xfrm>
            <a:off x="4936225" y="4007684"/>
            <a:ext cx="5731776" cy="1427727"/>
          </a:xfrm>
          <a:prstGeom prst="rect">
            <a:avLst/>
          </a:prstGeom>
          <a:solidFill>
            <a:srgbClr val="14293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Subtitle 1"/>
          <p:cNvSpPr>
            <a:spLocks noGrp="1"/>
          </p:cNvSpPr>
          <p:nvPr>
            <p:ph type="subTitle" idx="1"/>
          </p:nvPr>
        </p:nvSpPr>
        <p:spPr>
          <a:xfrm>
            <a:off x="4915165" y="4041921"/>
            <a:ext cx="5773896" cy="2002509"/>
          </a:xfrm>
        </p:spPr>
        <p:txBody>
          <a:bodyPr>
            <a:noAutofit/>
          </a:bodyPr>
          <a:lstStyle/>
          <a:p>
            <a:r>
              <a:rPr lang="en-US" sz="3800" dirty="0">
                <a:solidFill>
                  <a:srgbClr val="F78C43"/>
                </a:solidFill>
              </a:rPr>
              <a:t>National Association of State Fire Marshals</a:t>
            </a:r>
          </a:p>
        </p:txBody>
      </p:sp>
      <p:sp>
        <p:nvSpPr>
          <p:cNvPr id="3" name="Title 2"/>
          <p:cNvSpPr>
            <a:spLocks noGrp="1"/>
          </p:cNvSpPr>
          <p:nvPr>
            <p:ph type="title"/>
          </p:nvPr>
        </p:nvSpPr>
        <p:spPr>
          <a:xfrm>
            <a:off x="5082067" y="998967"/>
            <a:ext cx="6018804" cy="1836240"/>
          </a:xfrm>
        </p:spPr>
        <p:txBody>
          <a:bodyPr anchor="t">
            <a:noAutofit/>
          </a:bodyPr>
          <a:lstStyle/>
          <a:p>
            <a:r>
              <a:rPr lang="en-US" dirty="0">
                <a:solidFill>
                  <a:srgbClr val="3C6889"/>
                </a:solidFill>
              </a:rPr>
              <a:t>Using the NASFM Risk Evaluation MATRIX</a:t>
            </a:r>
            <a:r>
              <a:rPr lang="en-US" baseline="30000" dirty="0">
                <a:solidFill>
                  <a:srgbClr val="3C6889"/>
                </a:solidFill>
              </a:rPr>
              <a:t>TM</a:t>
            </a:r>
            <a:br>
              <a:rPr lang="en-US" dirty="0">
                <a:solidFill>
                  <a:srgbClr val="3C6889"/>
                </a:solidFill>
              </a:rPr>
            </a:br>
            <a:endParaRPr lang="en-US" dirty="0">
              <a:solidFill>
                <a:srgbClr val="3C6889"/>
              </a:solidFill>
            </a:endParaRPr>
          </a:p>
        </p:txBody>
      </p:sp>
      <p:sp>
        <p:nvSpPr>
          <p:cNvPr id="7" name="Subtitle 1"/>
          <p:cNvSpPr txBox="1">
            <a:spLocks/>
          </p:cNvSpPr>
          <p:nvPr/>
        </p:nvSpPr>
        <p:spPr>
          <a:xfrm>
            <a:off x="5073211" y="3543856"/>
            <a:ext cx="4826416" cy="46382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accent1"/>
              </a:buClr>
              <a:buFont typeface="Arial" pitchFamily="34" charset="0"/>
              <a:buNone/>
              <a:defRPr sz="2400" b="0" i="0" kern="1200" cap="none" spc="120" baseline="0">
                <a:solidFill>
                  <a:srgbClr val="517EB5"/>
                </a:solidFill>
                <a:latin typeface="+mn-lt"/>
                <a:ea typeface="+mn-ea"/>
                <a:cs typeface="Tahoma" pitchFamily="34" charset="0"/>
              </a:defRPr>
            </a:lvl1pPr>
            <a:lvl2pPr marL="457200" indent="0" algn="ctr" defTabSz="914400" rtl="0" eaLnBrk="1" latinLnBrk="0" hangingPunct="1">
              <a:spcBef>
                <a:spcPts val="600"/>
              </a:spcBef>
              <a:buClr>
                <a:schemeClr val="accent1"/>
              </a:buClr>
              <a:buFont typeface="Arial" pitchFamily="34" charset="0"/>
              <a:buNone/>
              <a:defRPr sz="2000" kern="1200">
                <a:solidFill>
                  <a:schemeClr val="tx1">
                    <a:tint val="75000"/>
                  </a:schemeClr>
                </a:solidFill>
                <a:latin typeface="+mn-lt"/>
                <a:ea typeface="+mn-ea"/>
                <a:cs typeface="Tahoma" pitchFamily="34" charset="0"/>
              </a:defRPr>
            </a:lvl2pPr>
            <a:lvl3pPr marL="914400" indent="0" algn="ctr" defTabSz="914400" rtl="0" eaLnBrk="1" latinLnBrk="0" hangingPunct="1">
              <a:spcBef>
                <a:spcPts val="600"/>
              </a:spcBef>
              <a:buClr>
                <a:schemeClr val="accent1"/>
              </a:buClr>
              <a:buFont typeface="Arial" pitchFamily="34" charset="0"/>
              <a:buNone/>
              <a:defRPr sz="1800" kern="1200">
                <a:solidFill>
                  <a:schemeClr val="tx1">
                    <a:tint val="75000"/>
                  </a:schemeClr>
                </a:solidFill>
                <a:latin typeface="+mn-lt"/>
                <a:ea typeface="+mn-ea"/>
                <a:cs typeface="Tahoma" pitchFamily="34" charset="0"/>
              </a:defRPr>
            </a:lvl3pPr>
            <a:lvl4pPr marL="1371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4pPr>
            <a:lvl5pPr marL="1828800" indent="0" algn="ctr" defTabSz="914400" rtl="0" eaLnBrk="1" latinLnBrk="0" hangingPunct="1">
              <a:spcBef>
                <a:spcPts val="600"/>
              </a:spcBef>
              <a:buClr>
                <a:schemeClr val="accent1"/>
              </a:buClr>
              <a:buFont typeface="Arial" pitchFamily="34" charset="0"/>
              <a:buNone/>
              <a:defRPr sz="1600" kern="1200" baseline="0">
                <a:solidFill>
                  <a:schemeClr val="tx1">
                    <a:tint val="75000"/>
                  </a:schemeClr>
                </a:solidFill>
                <a:latin typeface="+mn-lt"/>
                <a:ea typeface="+mn-ea"/>
                <a:cs typeface="Tahoma" pitchFamily="34" charset="0"/>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61625E"/>
              </a:buClr>
              <a:buSzTx/>
              <a:buFont typeface="Arial" pitchFamily="34" charset="0"/>
              <a:buNone/>
              <a:tabLst/>
              <a:defRPr/>
            </a:pPr>
            <a:r>
              <a:rPr kumimoji="0" lang="en-US" sz="2400" b="0" i="1" u="none" strike="noStrike" kern="1200" cap="none" spc="120" normalizeH="0" baseline="0" noProof="0" dirty="0">
                <a:ln>
                  <a:noFill/>
                </a:ln>
                <a:solidFill>
                  <a:srgbClr val="14293B"/>
                </a:solidFill>
                <a:effectLst/>
                <a:uLnTx/>
                <a:uFillTx/>
                <a:latin typeface="Candara"/>
                <a:ea typeface="+mn-ea"/>
                <a:cs typeface="Tahoma" pitchFamily="34" charset="0"/>
              </a:rPr>
              <a:t>Presented by</a:t>
            </a:r>
            <a:endParaRPr kumimoji="0" lang="en-US" sz="2400" b="0" i="0" u="none" strike="noStrike" kern="1200" cap="none" spc="120" normalizeH="0" baseline="0" noProof="0" dirty="0">
              <a:ln>
                <a:noFill/>
              </a:ln>
              <a:solidFill>
                <a:srgbClr val="14293B"/>
              </a:solidFill>
              <a:effectLst/>
              <a:uLnTx/>
              <a:uFillTx/>
              <a:latin typeface="Candara"/>
              <a:ea typeface="+mn-ea"/>
              <a:cs typeface="Tahoma" pitchFamily="34" charset="0"/>
            </a:endParaRPr>
          </a:p>
        </p:txBody>
      </p:sp>
      <p:pic>
        <p:nvPicPr>
          <p:cNvPr id="11" name="Picture 10" descr="nasfm-small.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64355" y="5566155"/>
            <a:ext cx="1632884" cy="803378"/>
          </a:xfrm>
          <a:prstGeom prst="rect">
            <a:avLst/>
          </a:prstGeom>
        </p:spPr>
      </p:pic>
      <p:sp>
        <p:nvSpPr>
          <p:cNvPr id="4" name="TextBox 3"/>
          <p:cNvSpPr txBox="1"/>
          <p:nvPr/>
        </p:nvSpPr>
        <p:spPr>
          <a:xfrm>
            <a:off x="5082067" y="2917535"/>
            <a:ext cx="4817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E2224"/>
                </a:solidFill>
                <a:effectLst/>
                <a:uLnTx/>
                <a:uFillTx/>
                <a:latin typeface="Arial" panose="020B0604020202020204" pitchFamily="34" charset="0"/>
                <a:ea typeface="+mn-ea"/>
                <a:cs typeface="Arial" panose="020B0604020202020204" pitchFamily="34" charset="0"/>
              </a:rPr>
              <a:t>www.safetylayering.solutions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35984987"/>
      </p:ext>
    </p:extLst>
  </p:cSld>
  <p:clrMapOvr>
    <a:masterClrMapping/>
  </p:clrMapOvr>
  <mc:AlternateContent xmlns:mc="http://schemas.openxmlformats.org/markup-compatibility/2006" xmlns:p14="http://schemas.microsoft.com/office/powerpoint/2010/main">
    <mc:Choice Requires="p14">
      <p:transition spd="slow" p14:dur="2000" advTm="43929"/>
    </mc:Choice>
    <mc:Fallback xmlns="">
      <p:transition spd="slow" advTm="4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What is the NASFM Risk Evaluation MATRIX</a:t>
            </a:r>
            <a:r>
              <a:rPr lang="en-US" b="1" baseline="30000" dirty="0"/>
              <a:t>TM</a:t>
            </a:r>
            <a:endParaRPr lang="en-US" b="1" dirty="0"/>
          </a:p>
        </p:txBody>
      </p:sp>
      <p:pic>
        <p:nvPicPr>
          <p:cNvPr id="2" name="Content Placeholder 1">
            <a:extLst>
              <a:ext uri="{FF2B5EF4-FFF2-40B4-BE49-F238E27FC236}">
                <a16:creationId xmlns:a16="http://schemas.microsoft.com/office/drawing/2014/main" id="{EA42C84D-C635-43FE-8278-DC69640C7A8F}"/>
              </a:ext>
            </a:extLst>
          </p:cNvPr>
          <p:cNvPicPr>
            <a:picLocks noGrp="1" noChangeAspect="1"/>
          </p:cNvPicPr>
          <p:nvPr>
            <p:ph sz="quarter" idx="14"/>
          </p:nvPr>
        </p:nvPicPr>
        <p:blipFill>
          <a:blip r:embed="rId6"/>
          <a:stretch>
            <a:fillRect/>
          </a:stretch>
        </p:blipFill>
        <p:spPr>
          <a:xfrm>
            <a:off x="5310554" y="1178168"/>
            <a:ext cx="6165071" cy="4809393"/>
          </a:xfrm>
          <a:prstGeom prst="rect">
            <a:avLst/>
          </a:prstGeom>
          <a:ln w="19050">
            <a:solidFill>
              <a:schemeClr val="tx1"/>
            </a:solidFill>
          </a:ln>
        </p:spPr>
      </p:pic>
      <p:sp>
        <p:nvSpPr>
          <p:cNvPr id="9" name="Content Placeholder 8"/>
          <p:cNvSpPr>
            <a:spLocks noGrp="1"/>
          </p:cNvSpPr>
          <p:nvPr>
            <p:ph type="body" sz="half" idx="2"/>
          </p:nvPr>
        </p:nvSpPr>
        <p:spPr/>
        <p:txBody>
          <a:bodyPr>
            <a:normAutofit/>
          </a:bodyPr>
          <a:lstStyle/>
          <a:p>
            <a:endParaRPr lang="en-US" dirty="0"/>
          </a:p>
          <a:p>
            <a:pPr marL="171450" indent="-171450">
              <a:buFont typeface="Arial" panose="020B0604020202020204" pitchFamily="34" charset="0"/>
              <a:buChar char="•"/>
            </a:pPr>
            <a:r>
              <a:rPr lang="en-US" b="1" dirty="0"/>
              <a:t>An easy to use tool to evaluate an existing building’s fire safety risk</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Designed using a simple question and answer format similar to many tax preparation software packages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A companion risk evaluation tool that is not a substitute for periodic code inspections.</a:t>
            </a:r>
          </a:p>
          <a:p>
            <a:pPr lvl="1"/>
            <a:endParaRPr lang="en-US" dirty="0"/>
          </a:p>
          <a:p>
            <a:endParaRPr lang="en-US" dirty="0"/>
          </a:p>
          <a:p>
            <a:endParaRPr lang="en-US" dirty="0"/>
          </a:p>
          <a:p>
            <a:endParaRPr lang="en-US" dirty="0"/>
          </a:p>
          <a:p>
            <a:endParaRPr lang="en-US" dirty="0"/>
          </a:p>
          <a:p>
            <a:endParaRPr lang="en-US" dirty="0"/>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57345837"/>
      </p:ext>
    </p:extLst>
  </p:cSld>
  <p:clrMapOvr>
    <a:masterClrMapping/>
  </p:clrMapOvr>
  <mc:AlternateContent xmlns:mc="http://schemas.openxmlformats.org/markup-compatibility/2006" xmlns:p14="http://schemas.microsoft.com/office/powerpoint/2010/main">
    <mc:Choice Requires="p14">
      <p:transition spd="slow" p14:dur="2000" advTm="148596"/>
    </mc:Choice>
    <mc:Fallback xmlns="">
      <p:transition spd="slow" advTm="148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331076"/>
            <a:ext cx="11461750" cy="687677"/>
          </a:xfrm>
          <a:solidFill>
            <a:schemeClr val="tx1"/>
          </a:solidFill>
        </p:spPr>
        <p:txBody>
          <a:bodyPr>
            <a:noAutofit/>
          </a:bodyPr>
          <a:lstStyle/>
          <a:p>
            <a:pPr algn="ctr"/>
            <a:r>
              <a:rPr lang="en-US" sz="4000" b="1" dirty="0">
                <a:solidFill>
                  <a:schemeClr val="bg1"/>
                </a:solidFill>
              </a:rPr>
              <a:t>Important Notes on Use</a:t>
            </a:r>
          </a:p>
        </p:txBody>
      </p:sp>
      <p:sp>
        <p:nvSpPr>
          <p:cNvPr id="3" name="Content Placeholder 2"/>
          <p:cNvSpPr>
            <a:spLocks noGrp="1"/>
          </p:cNvSpPr>
          <p:nvPr>
            <p:ph sz="quarter" idx="4294967295"/>
          </p:nvPr>
        </p:nvSpPr>
        <p:spPr>
          <a:xfrm>
            <a:off x="361950" y="810517"/>
            <a:ext cx="11461750" cy="5354637"/>
          </a:xfrm>
        </p:spPr>
        <p:txBody>
          <a:bodyPr>
            <a:normAutofit fontScale="92500" lnSpcReduction="10000"/>
          </a:bodyPr>
          <a:lstStyle/>
          <a:p>
            <a:endParaRPr lang="en-US" dirty="0"/>
          </a:p>
          <a:p>
            <a:pPr lvl="1"/>
            <a:r>
              <a:rPr lang="en-US" b="1" dirty="0"/>
              <a:t>Your evaluations are secure</a:t>
            </a:r>
          </a:p>
          <a:p>
            <a:pPr lvl="1"/>
            <a:endParaRPr lang="en-US" b="1" dirty="0"/>
          </a:p>
          <a:p>
            <a:pPr lvl="1"/>
            <a:r>
              <a:rPr lang="en-US" b="1" dirty="0"/>
              <a:t>The results are only as good as the data entered</a:t>
            </a:r>
          </a:p>
          <a:p>
            <a:pPr lvl="1"/>
            <a:endParaRPr lang="en-US" b="1" dirty="0"/>
          </a:p>
          <a:p>
            <a:pPr lvl="1"/>
            <a:r>
              <a:rPr lang="en-US" b="1" dirty="0"/>
              <a:t>Navigation of the tool is designed through the use of a toolbar and tabs divided into four main categories:</a:t>
            </a:r>
          </a:p>
          <a:p>
            <a:pPr lvl="2"/>
            <a:r>
              <a:rPr lang="en-US" sz="2000" b="1" dirty="0"/>
              <a:t>Building Data (address, height, area, occupancy load, etc.)</a:t>
            </a:r>
          </a:p>
          <a:p>
            <a:pPr lvl="2"/>
            <a:r>
              <a:rPr lang="en-US" sz="2000" b="1" dirty="0"/>
              <a:t>Systems (sprinklers, fire alarms, standpipes, HVAC)</a:t>
            </a:r>
          </a:p>
          <a:p>
            <a:pPr lvl="2"/>
            <a:r>
              <a:rPr lang="en-US" sz="2000" b="1" dirty="0"/>
              <a:t>Means of Egress (exits, corridors, stairwells, elevators, etc.)</a:t>
            </a:r>
          </a:p>
          <a:p>
            <a:pPr lvl="2"/>
            <a:r>
              <a:rPr lang="en-US" sz="2000" b="1" dirty="0"/>
              <a:t>Building Use &amp; Processes (includes uncommon special situations that may be present)</a:t>
            </a:r>
          </a:p>
          <a:p>
            <a:pPr marL="342202" lvl="2" indent="0">
              <a:buNone/>
            </a:pPr>
            <a:endParaRPr lang="en-US" b="1" dirty="0"/>
          </a:p>
          <a:p>
            <a:pPr lvl="1"/>
            <a:r>
              <a:rPr lang="en-US" b="1" dirty="0"/>
              <a:t>Answers can be saved in several manners</a:t>
            </a:r>
          </a:p>
          <a:p>
            <a:pPr lvl="1"/>
            <a:endParaRPr lang="en-US" b="1" dirty="0"/>
          </a:p>
          <a:p>
            <a:pPr lvl="1"/>
            <a:r>
              <a:rPr lang="en-US" b="1" dirty="0"/>
              <a:t>Some questions use the mathematical symbols &lt; (less than), &gt; (greater than), </a:t>
            </a:r>
            <a:r>
              <a:rPr lang="en-US" b="1" u="sng" dirty="0"/>
              <a:t>&lt;</a:t>
            </a:r>
            <a:r>
              <a:rPr lang="en-US" b="1" dirty="0"/>
              <a:t> (less than or equal to), and </a:t>
            </a:r>
            <a:r>
              <a:rPr lang="en-US" b="1" u="sng" dirty="0"/>
              <a:t>&gt;</a:t>
            </a:r>
            <a:r>
              <a:rPr lang="en-US" b="1" dirty="0"/>
              <a:t> (greater than or equal to).</a:t>
            </a:r>
          </a:p>
          <a:p>
            <a:pPr lvl="1"/>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45847307"/>
      </p:ext>
    </p:extLst>
  </p:cSld>
  <p:clrMapOvr>
    <a:masterClrMapping/>
  </p:clrMapOvr>
  <mc:AlternateContent xmlns:mc="http://schemas.openxmlformats.org/markup-compatibility/2006" xmlns:p14="http://schemas.microsoft.com/office/powerpoint/2010/main">
    <mc:Choice Requires="p14">
      <p:transition spd="slow" p14:dur="2000" advTm="167547"/>
    </mc:Choice>
    <mc:Fallback xmlns="">
      <p:transition spd="slow" advTm="16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4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87" y="2028854"/>
            <a:ext cx="6827520" cy="2304288"/>
          </a:xfrm>
        </p:spPr>
        <p:txBody>
          <a:bodyPr>
            <a:noAutofit/>
          </a:bodyPr>
          <a:lstStyle/>
          <a:p>
            <a:pPr algn="ctr"/>
            <a:br>
              <a:rPr lang="en-US" sz="4800" dirty="0"/>
            </a:br>
            <a:br>
              <a:rPr lang="en-US" sz="4800" dirty="0"/>
            </a:br>
            <a:br>
              <a:rPr lang="en-US" sz="4800" dirty="0"/>
            </a:br>
            <a:br>
              <a:rPr lang="en-US" sz="4800" dirty="0"/>
            </a:br>
            <a:r>
              <a:rPr lang="en-US" sz="4800" dirty="0"/>
              <a:t>How to Navigate and Use the NASFM Risk Evaluation MATRIX</a:t>
            </a:r>
            <a:r>
              <a:rPr lang="en-US" sz="4800" baseline="30000" dirty="0"/>
              <a:t>TM</a:t>
            </a:r>
            <a:endParaRPr lang="en-US" sz="4800" dirty="0"/>
          </a:p>
        </p:txBody>
      </p:sp>
      <p:sp>
        <p:nvSpPr>
          <p:cNvPr id="4" name="TextBox 3">
            <a:extLst>
              <a:ext uri="{FF2B5EF4-FFF2-40B4-BE49-F238E27FC236}">
                <a16:creationId xmlns:a16="http://schemas.microsoft.com/office/drawing/2014/main" id="{9F10EBBD-7515-4D38-89C3-49531D70FEC9}"/>
              </a:ext>
            </a:extLst>
          </p:cNvPr>
          <p:cNvSpPr txBox="1"/>
          <p:nvPr/>
        </p:nvSpPr>
        <p:spPr>
          <a:xfrm>
            <a:off x="5261316" y="6063175"/>
            <a:ext cx="6330461" cy="769441"/>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www.safetylayering.solutions</a:t>
            </a:r>
          </a:p>
          <a:p>
            <a:pPr algn="ctr"/>
            <a:endParaRPr lang="en-US" sz="2400" b="1"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26560191"/>
      </p:ext>
    </p:extLst>
  </p:cSld>
  <p:clrMapOvr>
    <a:masterClrMapping/>
  </p:clrMapOvr>
  <mc:AlternateContent xmlns:mc="http://schemas.openxmlformats.org/markup-compatibility/2006" xmlns:p14="http://schemas.microsoft.com/office/powerpoint/2010/main">
    <mc:Choice Requires="p14">
      <p:transition spd="slow" p14:dur="2000" advTm="12173"/>
    </mc:Choice>
    <mc:Fallback xmlns="">
      <p:transition spd="slow" advTm="1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Register and Login</a:t>
            </a:r>
          </a:p>
        </p:txBody>
      </p:sp>
      <p:sp>
        <p:nvSpPr>
          <p:cNvPr id="6" name="Text Placeholder 5"/>
          <p:cNvSpPr>
            <a:spLocks noGrp="1"/>
          </p:cNvSpPr>
          <p:nvPr>
            <p:ph type="body" sz="half" idx="2"/>
          </p:nvPr>
        </p:nvSpPr>
        <p:spPr>
          <a:xfrm>
            <a:off x="368299" y="1539240"/>
            <a:ext cx="3779520" cy="2216834"/>
          </a:xfrm>
        </p:spPr>
        <p:txBody>
          <a:bodyPr/>
          <a:lstStyle/>
          <a:p>
            <a:endParaRPr lang="en-US" dirty="0"/>
          </a:p>
          <a:p>
            <a:r>
              <a:rPr lang="en-US" b="1" dirty="0"/>
              <a:t>After reading and agreeing to the Terms of Service you can register for a new account, or login to an existing account, providing you unlimited access to use the Risk Evaluation MATRIX</a:t>
            </a:r>
            <a:r>
              <a:rPr lang="en-US" b="1" baseline="20000" dirty="0"/>
              <a:t>TM</a:t>
            </a:r>
            <a:r>
              <a:rPr lang="en-US" b="1" dirty="0"/>
              <a:t> </a:t>
            </a:r>
          </a:p>
          <a:p>
            <a:endParaRPr lang="en-US" b="1" dirty="0"/>
          </a:p>
        </p:txBody>
      </p:sp>
      <p:pic>
        <p:nvPicPr>
          <p:cNvPr id="3" name="Picture 2">
            <a:extLst>
              <a:ext uri="{FF2B5EF4-FFF2-40B4-BE49-F238E27FC236}">
                <a16:creationId xmlns:a16="http://schemas.microsoft.com/office/drawing/2014/main" id="{1EB12247-4853-478A-88BA-820D5C4FE958}"/>
              </a:ext>
            </a:extLst>
          </p:cNvPr>
          <p:cNvPicPr>
            <a:picLocks noChangeAspect="1"/>
          </p:cNvPicPr>
          <p:nvPr/>
        </p:nvPicPr>
        <p:blipFill>
          <a:blip r:embed="rId6"/>
          <a:stretch>
            <a:fillRect/>
          </a:stretch>
        </p:blipFill>
        <p:spPr>
          <a:xfrm>
            <a:off x="6941633" y="324591"/>
            <a:ext cx="2905752" cy="6004576"/>
          </a:xfrm>
          <a:prstGeom prst="rect">
            <a:avLst/>
          </a:prstGeom>
          <a:ln w="28575">
            <a:solidFill>
              <a:schemeClr val="tx1"/>
            </a:solidFill>
          </a:ln>
        </p:spPr>
      </p:pic>
      <p:sp>
        <p:nvSpPr>
          <p:cNvPr id="2" name="Rectangle 1">
            <a:extLst>
              <a:ext uri="{FF2B5EF4-FFF2-40B4-BE49-F238E27FC236}">
                <a16:creationId xmlns:a16="http://schemas.microsoft.com/office/drawing/2014/main" id="{0704166E-0F5B-4846-8C5A-D8D03AB30F69}"/>
              </a:ext>
            </a:extLst>
          </p:cNvPr>
          <p:cNvSpPr/>
          <p:nvPr/>
        </p:nvSpPr>
        <p:spPr>
          <a:xfrm>
            <a:off x="5352554" y="339693"/>
            <a:ext cx="6083910" cy="646331"/>
          </a:xfrm>
          <a:prstGeom prst="rect">
            <a:avLst/>
          </a:prstGeom>
        </p:spPr>
        <p:txBody>
          <a:bodyPr wrap="none">
            <a:spAutoFit/>
          </a:bodyPr>
          <a:lstStyle/>
          <a:p>
            <a:pPr algn="ctr"/>
            <a:r>
              <a:rPr lang="en-US" sz="3600" i="1" dirty="0">
                <a:latin typeface="Arial" panose="020B0604020202020204" pitchFamily="34" charset="0"/>
                <a:cs typeface="Arial" panose="020B0604020202020204" pitchFamily="34" charset="0"/>
              </a:rPr>
              <a:t>www.safetylayering.solutions</a:t>
            </a:r>
          </a:p>
        </p:txBody>
      </p:sp>
      <p:sp>
        <p:nvSpPr>
          <p:cNvPr id="8" name="TextBox 7">
            <a:extLst>
              <a:ext uri="{FF2B5EF4-FFF2-40B4-BE49-F238E27FC236}">
                <a16:creationId xmlns:a16="http://schemas.microsoft.com/office/drawing/2014/main" id="{8C74E505-F9A2-4CE3-B987-FDC38B9EE6E8}"/>
              </a:ext>
            </a:extLst>
          </p:cNvPr>
          <p:cNvSpPr txBox="1"/>
          <p:nvPr/>
        </p:nvSpPr>
        <p:spPr>
          <a:xfrm>
            <a:off x="499597" y="4288302"/>
            <a:ext cx="3516923" cy="400110"/>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www.safetylayering.solutions</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236074289"/>
      </p:ext>
    </p:extLst>
  </p:cSld>
  <p:clrMapOvr>
    <a:masterClrMapping/>
  </p:clrMapOvr>
  <mc:AlternateContent xmlns:mc="http://schemas.openxmlformats.org/markup-compatibility/2006" xmlns:p14="http://schemas.microsoft.com/office/powerpoint/2010/main">
    <mc:Choice Requires="p14">
      <p:transition spd="slow" p14:dur="2000" advTm="49825"/>
    </mc:Choice>
    <mc:Fallback xmlns="">
      <p:transition spd="slow" advTm="4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2192000" cy="6629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90837173"/>
      </p:ext>
    </p:extLst>
  </p:cSld>
  <p:clrMapOvr>
    <a:masterClrMapping/>
  </p:clrMapOvr>
  <mc:AlternateContent xmlns:mc="http://schemas.openxmlformats.org/markup-compatibility/2006" xmlns:p14="http://schemas.microsoft.com/office/powerpoint/2010/main">
    <mc:Choice Requires="p14">
      <p:transition spd="slow" p14:dur="2000" advTm="92613"/>
    </mc:Choice>
    <mc:Fallback xmlns="">
      <p:transition spd="slow" advTm="9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7-06-22_12-08-25">
            <a:hlinkClick r:id="" action="ppaction://media"/>
            <a:extLst>
              <a:ext uri="{FF2B5EF4-FFF2-40B4-BE49-F238E27FC236}">
                <a16:creationId xmlns:a16="http://schemas.microsoft.com/office/drawing/2014/main" id="{46DF668D-E49C-4203-9319-1B357D85FB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461919"/>
          </a:xfrm>
          <a:prstGeom prst="rect">
            <a:avLst/>
          </a:prstGeom>
        </p:spPr>
      </p:pic>
    </p:spTree>
    <p:extLst>
      <p:ext uri="{BB962C8B-B14F-4D97-AF65-F5344CB8AC3E}">
        <p14:creationId xmlns:p14="http://schemas.microsoft.com/office/powerpoint/2010/main" val="2362202376"/>
      </p:ext>
    </p:extLst>
  </p:cSld>
  <p:clrMapOvr>
    <a:masterClrMapping/>
  </p:clrMapOvr>
  <mc:AlternateContent xmlns:mc="http://schemas.openxmlformats.org/markup-compatibility/2006" xmlns:p14="http://schemas.microsoft.com/office/powerpoint/2010/main">
    <mc:Choice Requires="p14">
      <p:transition spd="slow" p14:dur="2000" advTm="95861"/>
    </mc:Choice>
    <mc:Fallback xmlns="">
      <p:transition spd="slow" advTm="95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8C7E9F07-42A2-40DA-9BEE-CA9D654D6115}"/>
              </a:ext>
            </a:extLst>
          </p:cNvPr>
          <p:cNvSpPr>
            <a:spLocks noGrp="1"/>
          </p:cNvSpPr>
          <p:nvPr>
            <p:ph type="subTitle" idx="1"/>
          </p:nvPr>
        </p:nvSpPr>
        <p:spPr>
          <a:xfrm>
            <a:off x="4991097" y="2419644"/>
            <a:ext cx="6827520" cy="2546252"/>
          </a:xfrm>
        </p:spPr>
        <p:txBody>
          <a:bodyPr/>
          <a:lstStyle/>
          <a:p>
            <a:endParaRPr lang="en-US" dirty="0"/>
          </a:p>
          <a:p>
            <a:pPr marL="342900" indent="-342900">
              <a:spcAft>
                <a:spcPts val="600"/>
              </a:spcAft>
              <a:buFont typeface="Arial" panose="020B0604020202020204" pitchFamily="34" charset="0"/>
              <a:buChar char="•"/>
            </a:pPr>
            <a:r>
              <a:rPr lang="en-US" dirty="0">
                <a:solidFill>
                  <a:schemeClr val="tx1"/>
                </a:solidFill>
              </a:rPr>
              <a:t>Select Familiar Buildings</a:t>
            </a:r>
          </a:p>
          <a:p>
            <a:pPr marL="342900" indent="-342900">
              <a:spcAft>
                <a:spcPts val="600"/>
              </a:spcAft>
              <a:buFont typeface="Arial" panose="020B0604020202020204" pitchFamily="34" charset="0"/>
              <a:buChar char="•"/>
            </a:pPr>
            <a:r>
              <a:rPr lang="en-US" dirty="0">
                <a:solidFill>
                  <a:schemeClr val="tx1"/>
                </a:solidFill>
              </a:rPr>
              <a:t>Work as a Team</a:t>
            </a:r>
          </a:p>
          <a:p>
            <a:pPr marL="342900" indent="-342900">
              <a:spcAft>
                <a:spcPts val="600"/>
              </a:spcAft>
              <a:buFont typeface="Arial" panose="020B0604020202020204" pitchFamily="34" charset="0"/>
              <a:buChar char="•"/>
            </a:pPr>
            <a:r>
              <a:rPr lang="en-US" dirty="0">
                <a:solidFill>
                  <a:schemeClr val="tx1"/>
                </a:solidFill>
              </a:rPr>
              <a:t>Refer to the Code Books</a:t>
            </a:r>
          </a:p>
          <a:p>
            <a:pPr marL="342900" indent="-342900">
              <a:spcAft>
                <a:spcPts val="600"/>
              </a:spcAft>
              <a:buFont typeface="Arial" panose="020B0604020202020204" pitchFamily="34" charset="0"/>
              <a:buChar char="•"/>
            </a:pPr>
            <a:r>
              <a:rPr lang="en-US" dirty="0">
                <a:solidFill>
                  <a:schemeClr val="tx1"/>
                </a:solidFill>
              </a:rPr>
              <a:t>Rely on the Help Buttons</a:t>
            </a:r>
          </a:p>
          <a:p>
            <a:endParaRPr lang="en-US" dirty="0"/>
          </a:p>
          <a:p>
            <a:endParaRPr lang="en-US" dirty="0"/>
          </a:p>
        </p:txBody>
      </p:sp>
      <p:sp>
        <p:nvSpPr>
          <p:cNvPr id="5" name="Title 4">
            <a:extLst>
              <a:ext uri="{FF2B5EF4-FFF2-40B4-BE49-F238E27FC236}">
                <a16:creationId xmlns:a16="http://schemas.microsoft.com/office/drawing/2014/main" id="{3EC57FF1-44A2-4BFE-B7A7-8E532E9D4422}"/>
              </a:ext>
            </a:extLst>
          </p:cNvPr>
          <p:cNvSpPr>
            <a:spLocks noGrp="1"/>
          </p:cNvSpPr>
          <p:nvPr>
            <p:ph type="title"/>
          </p:nvPr>
        </p:nvSpPr>
        <p:spPr>
          <a:xfrm>
            <a:off x="4991097" y="478301"/>
            <a:ext cx="6827520" cy="1716552"/>
          </a:xfrm>
        </p:spPr>
        <p:txBody>
          <a:bodyPr>
            <a:normAutofit/>
          </a:bodyPr>
          <a:lstStyle/>
          <a:p>
            <a:r>
              <a:rPr lang="en-US" sz="4800" dirty="0"/>
              <a:t>Practice Makes </a:t>
            </a:r>
            <a:r>
              <a:rPr lang="en-US" sz="4800" dirty="0" err="1"/>
              <a:t>PeRfect</a:t>
            </a:r>
            <a:r>
              <a:rPr lang="en-US" sz="4800" dirty="0"/>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98456108"/>
      </p:ext>
    </p:extLst>
  </p:cSld>
  <p:clrMapOvr>
    <a:masterClrMapping/>
  </p:clrMapOvr>
  <mc:AlternateContent xmlns:mc="http://schemas.openxmlformats.org/markup-compatibility/2006" xmlns:p14="http://schemas.microsoft.com/office/powerpoint/2010/main">
    <mc:Choice Requires="p14">
      <p:transition spd="slow" p14:dur="2000" advTm="121311"/>
    </mc:Choice>
    <mc:Fallback xmlns="">
      <p:transition spd="slow" advTm="12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4980984" y="0"/>
            <a:ext cx="5739648" cy="6710924"/>
          </a:xfrm>
          <a:custGeom>
            <a:avLst/>
            <a:gdLst>
              <a:gd name="connsiteX0" fmla="*/ 4039 w 5734453"/>
              <a:gd name="connsiteY0" fmla="*/ 4786299 h 4786299"/>
              <a:gd name="connsiteX1" fmla="*/ 5734453 w 5734453"/>
              <a:gd name="connsiteY1" fmla="*/ 1249056 h 4786299"/>
              <a:gd name="connsiteX2" fmla="*/ 5734453 w 5734453"/>
              <a:gd name="connsiteY2" fmla="*/ 0 h 4786299"/>
              <a:gd name="connsiteX3" fmla="*/ 4039 w 5734453"/>
              <a:gd name="connsiteY3" fmla="*/ 671761 h 4786299"/>
              <a:gd name="connsiteX4" fmla="*/ 4039 w 5734453"/>
              <a:gd name="connsiteY4" fmla="*/ 4786299 h 4786299"/>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13468 w 5739648"/>
              <a:gd name="connsiteY0" fmla="*/ 4718654 h 4718654"/>
              <a:gd name="connsiteX1" fmla="*/ 5739648 w 5739648"/>
              <a:gd name="connsiteY1" fmla="*/ 1249056 h 4718654"/>
              <a:gd name="connsiteX2" fmla="*/ 5739648 w 5739648"/>
              <a:gd name="connsiteY2" fmla="*/ 0 h 4718654"/>
              <a:gd name="connsiteX3" fmla="*/ 767 w 5739648"/>
              <a:gd name="connsiteY3" fmla="*/ 636042 h 4718654"/>
              <a:gd name="connsiteX4" fmla="*/ 13468 w 5739648"/>
              <a:gd name="connsiteY4" fmla="*/ 4718654 h 471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648" h="4718654">
                <a:moveTo>
                  <a:pt x="13468" y="4718654"/>
                </a:moveTo>
                <a:cubicBezTo>
                  <a:pt x="2370929" y="4206356"/>
                  <a:pt x="4880786" y="3796812"/>
                  <a:pt x="5739648" y="1249056"/>
                </a:cubicBezTo>
                <a:lnTo>
                  <a:pt x="5739648" y="0"/>
                </a:lnTo>
                <a:lnTo>
                  <a:pt x="767" y="636042"/>
                </a:lnTo>
                <a:cubicBezTo>
                  <a:pt x="-2732" y="2011053"/>
                  <a:pt x="6471" y="3354139"/>
                  <a:pt x="13468" y="4718654"/>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prstClr val="white"/>
              </a:solidFill>
              <a:effectLst/>
              <a:uLnTx/>
              <a:uFillTx/>
              <a:latin typeface="Candara"/>
              <a:ea typeface="+mn-ea"/>
              <a:cs typeface="+mn-cs"/>
            </a:endParaRPr>
          </a:p>
        </p:txBody>
      </p:sp>
      <p:sp>
        <p:nvSpPr>
          <p:cNvPr id="5" name="Rectangle 4"/>
          <p:cNvSpPr/>
          <p:nvPr/>
        </p:nvSpPr>
        <p:spPr>
          <a:xfrm>
            <a:off x="4936225" y="4007684"/>
            <a:ext cx="5731776" cy="1427727"/>
          </a:xfrm>
          <a:prstGeom prst="rect">
            <a:avLst/>
          </a:prstGeom>
          <a:solidFill>
            <a:srgbClr val="14293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Subtitle 1"/>
          <p:cNvSpPr>
            <a:spLocks noGrp="1"/>
          </p:cNvSpPr>
          <p:nvPr>
            <p:ph type="subTitle" idx="1"/>
          </p:nvPr>
        </p:nvSpPr>
        <p:spPr>
          <a:xfrm>
            <a:off x="4915165" y="4041921"/>
            <a:ext cx="5773896" cy="2002509"/>
          </a:xfrm>
        </p:spPr>
        <p:txBody>
          <a:bodyPr>
            <a:noAutofit/>
          </a:bodyPr>
          <a:lstStyle/>
          <a:p>
            <a:r>
              <a:rPr lang="en-US" sz="3800" dirty="0">
                <a:solidFill>
                  <a:srgbClr val="F78C43"/>
                </a:solidFill>
              </a:rPr>
              <a:t>National Association of State Fire Marshals</a:t>
            </a:r>
          </a:p>
        </p:txBody>
      </p:sp>
      <p:sp>
        <p:nvSpPr>
          <p:cNvPr id="3" name="Title 2"/>
          <p:cNvSpPr>
            <a:spLocks noGrp="1"/>
          </p:cNvSpPr>
          <p:nvPr>
            <p:ph type="title"/>
          </p:nvPr>
        </p:nvSpPr>
        <p:spPr>
          <a:xfrm>
            <a:off x="5082067" y="998967"/>
            <a:ext cx="6018804" cy="1836240"/>
          </a:xfrm>
        </p:spPr>
        <p:txBody>
          <a:bodyPr anchor="t">
            <a:noAutofit/>
          </a:bodyPr>
          <a:lstStyle/>
          <a:p>
            <a:r>
              <a:rPr lang="en-US" dirty="0">
                <a:solidFill>
                  <a:srgbClr val="3C6889"/>
                </a:solidFill>
              </a:rPr>
              <a:t>Using the NASFM Risk Evaluation MATRIX</a:t>
            </a:r>
            <a:r>
              <a:rPr lang="en-US" baseline="30000" dirty="0">
                <a:solidFill>
                  <a:srgbClr val="3C6889"/>
                </a:solidFill>
              </a:rPr>
              <a:t>TM</a:t>
            </a:r>
            <a:br>
              <a:rPr lang="en-US" dirty="0">
                <a:solidFill>
                  <a:srgbClr val="3C6889"/>
                </a:solidFill>
              </a:rPr>
            </a:br>
            <a:endParaRPr lang="en-US" dirty="0">
              <a:solidFill>
                <a:srgbClr val="3C6889"/>
              </a:solidFill>
            </a:endParaRPr>
          </a:p>
        </p:txBody>
      </p:sp>
      <p:sp>
        <p:nvSpPr>
          <p:cNvPr id="7" name="Subtitle 1"/>
          <p:cNvSpPr txBox="1">
            <a:spLocks/>
          </p:cNvSpPr>
          <p:nvPr/>
        </p:nvSpPr>
        <p:spPr>
          <a:xfrm>
            <a:off x="5073211" y="3543856"/>
            <a:ext cx="4826416" cy="46382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accent1"/>
              </a:buClr>
              <a:buFont typeface="Arial" pitchFamily="34" charset="0"/>
              <a:buNone/>
              <a:defRPr sz="2400" b="0" i="0" kern="1200" cap="none" spc="120" baseline="0">
                <a:solidFill>
                  <a:srgbClr val="517EB5"/>
                </a:solidFill>
                <a:latin typeface="+mn-lt"/>
                <a:ea typeface="+mn-ea"/>
                <a:cs typeface="Tahoma" pitchFamily="34" charset="0"/>
              </a:defRPr>
            </a:lvl1pPr>
            <a:lvl2pPr marL="457200" indent="0" algn="ctr" defTabSz="914400" rtl="0" eaLnBrk="1" latinLnBrk="0" hangingPunct="1">
              <a:spcBef>
                <a:spcPts val="600"/>
              </a:spcBef>
              <a:buClr>
                <a:schemeClr val="accent1"/>
              </a:buClr>
              <a:buFont typeface="Arial" pitchFamily="34" charset="0"/>
              <a:buNone/>
              <a:defRPr sz="2000" kern="1200">
                <a:solidFill>
                  <a:schemeClr val="tx1">
                    <a:tint val="75000"/>
                  </a:schemeClr>
                </a:solidFill>
                <a:latin typeface="+mn-lt"/>
                <a:ea typeface="+mn-ea"/>
                <a:cs typeface="Tahoma" pitchFamily="34" charset="0"/>
              </a:defRPr>
            </a:lvl2pPr>
            <a:lvl3pPr marL="914400" indent="0" algn="ctr" defTabSz="914400" rtl="0" eaLnBrk="1" latinLnBrk="0" hangingPunct="1">
              <a:spcBef>
                <a:spcPts val="600"/>
              </a:spcBef>
              <a:buClr>
                <a:schemeClr val="accent1"/>
              </a:buClr>
              <a:buFont typeface="Arial" pitchFamily="34" charset="0"/>
              <a:buNone/>
              <a:defRPr sz="1800" kern="1200">
                <a:solidFill>
                  <a:schemeClr val="tx1">
                    <a:tint val="75000"/>
                  </a:schemeClr>
                </a:solidFill>
                <a:latin typeface="+mn-lt"/>
                <a:ea typeface="+mn-ea"/>
                <a:cs typeface="Tahoma" pitchFamily="34" charset="0"/>
              </a:defRPr>
            </a:lvl3pPr>
            <a:lvl4pPr marL="1371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4pPr>
            <a:lvl5pPr marL="1828800" indent="0" algn="ctr" defTabSz="914400" rtl="0" eaLnBrk="1" latinLnBrk="0" hangingPunct="1">
              <a:spcBef>
                <a:spcPts val="600"/>
              </a:spcBef>
              <a:buClr>
                <a:schemeClr val="accent1"/>
              </a:buClr>
              <a:buFont typeface="Arial" pitchFamily="34" charset="0"/>
              <a:buNone/>
              <a:defRPr sz="1600" kern="1200" baseline="0">
                <a:solidFill>
                  <a:schemeClr val="tx1">
                    <a:tint val="75000"/>
                  </a:schemeClr>
                </a:solidFill>
                <a:latin typeface="+mn-lt"/>
                <a:ea typeface="+mn-ea"/>
                <a:cs typeface="Tahoma" pitchFamily="34" charset="0"/>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61625E"/>
              </a:buClr>
              <a:buSzTx/>
              <a:buFont typeface="Arial" pitchFamily="34" charset="0"/>
              <a:buNone/>
              <a:tabLst/>
              <a:defRPr/>
            </a:pPr>
            <a:r>
              <a:rPr kumimoji="0" lang="en-US" sz="2400" b="0" i="1" u="none" strike="noStrike" kern="1200" cap="none" spc="120" normalizeH="0" baseline="0" noProof="0" dirty="0">
                <a:ln>
                  <a:noFill/>
                </a:ln>
                <a:solidFill>
                  <a:srgbClr val="14293B"/>
                </a:solidFill>
                <a:effectLst/>
                <a:uLnTx/>
                <a:uFillTx/>
                <a:latin typeface="Candara"/>
                <a:ea typeface="+mn-ea"/>
                <a:cs typeface="Tahoma" pitchFamily="34" charset="0"/>
              </a:rPr>
              <a:t>Presented by</a:t>
            </a:r>
            <a:endParaRPr kumimoji="0" lang="en-US" sz="2400" b="0" i="0" u="none" strike="noStrike" kern="1200" cap="none" spc="120" normalizeH="0" baseline="0" noProof="0" dirty="0">
              <a:ln>
                <a:noFill/>
              </a:ln>
              <a:solidFill>
                <a:srgbClr val="14293B"/>
              </a:solidFill>
              <a:effectLst/>
              <a:uLnTx/>
              <a:uFillTx/>
              <a:latin typeface="Candara"/>
              <a:ea typeface="+mn-ea"/>
              <a:cs typeface="Tahoma" pitchFamily="34" charset="0"/>
            </a:endParaRPr>
          </a:p>
        </p:txBody>
      </p:sp>
      <p:pic>
        <p:nvPicPr>
          <p:cNvPr id="11" name="Picture 10" descr="nasfm-small.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64355" y="5566155"/>
            <a:ext cx="1632884" cy="803378"/>
          </a:xfrm>
          <a:prstGeom prst="rect">
            <a:avLst/>
          </a:prstGeom>
        </p:spPr>
      </p:pic>
      <p:sp>
        <p:nvSpPr>
          <p:cNvPr id="4" name="TextBox 3"/>
          <p:cNvSpPr txBox="1"/>
          <p:nvPr/>
        </p:nvSpPr>
        <p:spPr>
          <a:xfrm>
            <a:off x="5082067" y="2917535"/>
            <a:ext cx="4817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E2224"/>
                </a:solidFill>
                <a:effectLst/>
                <a:uLnTx/>
                <a:uFillTx/>
                <a:latin typeface="Arial" panose="020B0604020202020204" pitchFamily="34" charset="0"/>
                <a:ea typeface="+mn-ea"/>
                <a:cs typeface="Arial" panose="020B0604020202020204" pitchFamily="34" charset="0"/>
              </a:rPr>
              <a:t>www.safetylayering.solutions</a:t>
            </a:r>
          </a:p>
        </p:txBody>
      </p:sp>
      <p:pic>
        <p:nvPicPr>
          <p:cNvPr id="12" name="Audio 11">
            <a:hlinkClick r:id="" action="ppaction://media"/>
            <a:extLst>
              <a:ext uri="{FF2B5EF4-FFF2-40B4-BE49-F238E27FC236}">
                <a16:creationId xmlns:a16="http://schemas.microsoft.com/office/drawing/2014/main" id="{EF645152-33DB-40A6-8AC8-CBA1AB33B8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64583635"/>
      </p:ext>
    </p:extLst>
  </p:cSld>
  <p:clrMapOvr>
    <a:masterClrMapping/>
  </p:clrMapOvr>
  <mc:AlternateContent xmlns:mc="http://schemas.openxmlformats.org/markup-compatibility/2006" xmlns:p14="http://schemas.microsoft.com/office/powerpoint/2010/main">
    <mc:Choice Requires="p14">
      <p:transition spd="slow" p14:dur="2000" advTm="37265"/>
    </mc:Choice>
    <mc:Fallback xmlns="">
      <p:transition spd="slow" advTm="3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0.2|16.8|112.4"/>
</p:tagLst>
</file>

<file path=ppt/tags/tag21.xml><?xml version="1.0" encoding="utf-8"?>
<p:tagLst xmlns:a="http://schemas.openxmlformats.org/drawingml/2006/main" xmlns:r="http://schemas.openxmlformats.org/officeDocument/2006/relationships" xmlns:p="http://schemas.openxmlformats.org/presentationml/2006/main">
  <p:tag name="TIMING" val="|0.4|46.5|7.8|31.6|42.7"/>
</p:tagLst>
</file>

<file path=ppt/tags/tag22.xml><?xml version="1.0" encoding="utf-8"?>
<p:tagLst xmlns:a="http://schemas.openxmlformats.org/drawingml/2006/main" xmlns:r="http://schemas.openxmlformats.org/officeDocument/2006/relationships" xmlns:p="http://schemas.openxmlformats.org/presentationml/2006/main">
  <p:tag name="TIMING" val="|4.4"/>
</p:tagLst>
</file>

<file path=ppt/tags/tag23.xml><?xml version="1.0" encoding="utf-8"?>
<p:tagLst xmlns:a="http://schemas.openxmlformats.org/drawingml/2006/main" xmlns:r="http://schemas.openxmlformats.org/officeDocument/2006/relationships" xmlns:p="http://schemas.openxmlformats.org/presentationml/2006/main">
  <p:tag name="TIMING" val="|0.4|37.5|17.7|37.5"/>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4D97FDA98CF34199A5A6DEB6B8344E" ma:contentTypeVersion="5" ma:contentTypeDescription="Create a new document." ma:contentTypeScope="" ma:versionID="a1a5cc6956fea5022408eb9fbb3f838b">
  <xsd:schema xmlns:xsd="http://www.w3.org/2001/XMLSchema" xmlns:xs="http://www.w3.org/2001/XMLSchema" xmlns:p="http://schemas.microsoft.com/office/2006/metadata/properties" xmlns:ns2="05ddef3c-91fc-4245-a881-22f83693179e" xmlns:ns3="d76dfb44-1bc3-4ea3-a280-a14d5092f150" targetNamespace="http://schemas.microsoft.com/office/2006/metadata/properties" ma:root="true" ma:fieldsID="00a75fa233f5eb1589eed269092dcab8" ns2:_="" ns3:_="">
    <xsd:import namespace="05ddef3c-91fc-4245-a881-22f83693179e"/>
    <xsd:import namespace="d76dfb44-1bc3-4ea3-a280-a14d5092f150"/>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ddef3c-91fc-4245-a881-22f8369317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6dfb44-1bc3-4ea3-a280-a14d5092f15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CD0E9-335D-47DF-A9CD-7E454B42F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ddef3c-91fc-4245-a881-22f83693179e"/>
    <ds:schemaRef ds:uri="d76dfb44-1bc3-4ea3-a280-a14d5092f1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3E07F7-C524-49AD-835F-CE129E85A422}">
  <ds:schemaRefs>
    <ds:schemaRef ds:uri="http://schemas.microsoft.com/sharepoint/v3/contenttype/forms"/>
  </ds:schemaRefs>
</ds:datastoreItem>
</file>

<file path=customXml/itemProps3.xml><?xml version="1.0" encoding="utf-8"?>
<ds:datastoreItem xmlns:ds="http://schemas.openxmlformats.org/officeDocument/2006/customXml" ds:itemID="{304CA8CC-08BB-446E-8283-9B4735AA9F36}">
  <ds:schemaRefs>
    <ds:schemaRef ds:uri="http://purl.org/dc/dcmitype/"/>
    <ds:schemaRef ds:uri="d76dfb44-1bc3-4ea3-a280-a14d5092f150"/>
    <ds:schemaRef ds:uri="http://purl.org/dc/elements/1.1/"/>
    <ds:schemaRef ds:uri="http://schemas.microsoft.com/office/2006/documentManagement/types"/>
    <ds:schemaRef ds:uri="05ddef3c-91fc-4245-a881-22f83693179e"/>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2799</TotalTime>
  <Words>2503</Words>
  <Application>Microsoft Office PowerPoint</Application>
  <PresentationFormat>Widescreen</PresentationFormat>
  <Paragraphs>112</Paragraphs>
  <Slides>9</Slides>
  <Notes>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Candara</vt:lpstr>
      <vt:lpstr>Tahoma</vt:lpstr>
      <vt:lpstr>Tunga</vt:lpstr>
      <vt:lpstr>SOHO</vt:lpstr>
      <vt:lpstr>Using the NASFM Risk Evaluation MATRIXTM </vt:lpstr>
      <vt:lpstr>What is the NASFM Risk Evaluation MATRIXTM</vt:lpstr>
      <vt:lpstr>Important Notes on Use</vt:lpstr>
      <vt:lpstr>    How to Navigate and Use the NASFM Risk Evaluation MATRIXTM</vt:lpstr>
      <vt:lpstr>Register and Login</vt:lpstr>
      <vt:lpstr>PowerPoint Presentation</vt:lpstr>
      <vt:lpstr>PowerPoint Presentation</vt:lpstr>
      <vt:lpstr>Practice Makes PeRfect!</vt:lpstr>
      <vt:lpstr>Using the NASFM Risk Evaluation MATRIXTM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Layering Application</dc:title>
  <dc:creator>Jon Narva</dc:creator>
  <cp:lastModifiedBy>Jon Narva</cp:lastModifiedBy>
  <cp:revision>93</cp:revision>
  <dcterms:created xsi:type="dcterms:W3CDTF">2017-06-09T14:38:37Z</dcterms:created>
  <dcterms:modified xsi:type="dcterms:W3CDTF">2017-06-27T14:42:02Z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0x010100BB4D97FDA98CF34199A5A6DEB6B8344E</vt:lpwstr>
  </property>
</Properties>
</file>