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30"/>
  </p:notesMasterIdLst>
  <p:handoutMasterIdLst>
    <p:handoutMasterId r:id="rId31"/>
  </p:handoutMasterIdLst>
  <p:sldIdLst>
    <p:sldId id="274" r:id="rId5"/>
    <p:sldId id="286" r:id="rId6"/>
    <p:sldId id="284" r:id="rId7"/>
    <p:sldId id="283" r:id="rId8"/>
    <p:sldId id="288" r:id="rId9"/>
    <p:sldId id="285" r:id="rId10"/>
    <p:sldId id="279" r:id="rId11"/>
    <p:sldId id="281" r:id="rId12"/>
    <p:sldId id="280" r:id="rId13"/>
    <p:sldId id="282" r:id="rId14"/>
    <p:sldId id="276" r:id="rId15"/>
    <p:sldId id="277" r:id="rId16"/>
    <p:sldId id="275" r:id="rId17"/>
    <p:sldId id="287" r:id="rId18"/>
    <p:sldId id="278" r:id="rId19"/>
    <p:sldId id="289" r:id="rId20"/>
    <p:sldId id="292" r:id="rId21"/>
    <p:sldId id="291" r:id="rId22"/>
    <p:sldId id="293" r:id="rId23"/>
    <p:sldId id="317" r:id="rId24"/>
    <p:sldId id="321" r:id="rId25"/>
    <p:sldId id="322" r:id="rId26"/>
    <p:sldId id="320" r:id="rId27"/>
    <p:sldId id="315" r:id="rId28"/>
    <p:sldId id="318"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576" autoAdjust="0"/>
    <p:restoredTop sz="94660"/>
  </p:normalViewPr>
  <p:slideViewPr>
    <p:cSldViewPr snapToGrid="0">
      <p:cViewPr varScale="1">
        <p:scale>
          <a:sx n="103" d="100"/>
          <a:sy n="103" d="100"/>
        </p:scale>
        <p:origin x="1338" y="108"/>
      </p:cViewPr>
      <p:guideLst>
        <p:guide pos="3840"/>
        <p:guide orient="horz" pos="2160"/>
      </p:guideLst>
    </p:cSldViewPr>
  </p:slideViewPr>
  <p:notesTextViewPr>
    <p:cViewPr>
      <p:scale>
        <a:sx n="3" d="2"/>
        <a:sy n="3" d="2"/>
      </p:scale>
      <p:origin x="0" y="0"/>
    </p:cViewPr>
  </p:notesText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A9B368-9E1B-4CA3-96D3-6485D1263142}" type="doc">
      <dgm:prSet loTypeId="urn:microsoft.com/office/officeart/2009/layout/CircleArrowProcess" loCatId="cycle" qsTypeId="urn:microsoft.com/office/officeart/2005/8/quickstyle/simple1" qsCatId="simple" csTypeId="urn:microsoft.com/office/officeart/2005/8/colors/accent1_2" csCatId="accent1" phldr="1"/>
      <dgm:spPr/>
      <dgm:t>
        <a:bodyPr/>
        <a:lstStyle/>
        <a:p>
          <a:endParaRPr lang="en-US"/>
        </a:p>
      </dgm:t>
    </dgm:pt>
    <dgm:pt modelId="{366F6D0D-64DF-4585-8BAC-8C1D550301E3}">
      <dgm:prSet phldrT="[Text]"/>
      <dgm:spPr/>
      <dgm:t>
        <a:bodyPr/>
        <a:lstStyle/>
        <a:p>
          <a:pPr>
            <a:spcAft>
              <a:spcPts val="0"/>
            </a:spcAft>
          </a:pPr>
          <a:r>
            <a:rPr lang="en-US" dirty="0"/>
            <a:t>Code</a:t>
          </a:r>
        </a:p>
        <a:p>
          <a:pPr>
            <a:spcAft>
              <a:spcPts val="0"/>
            </a:spcAft>
          </a:pPr>
          <a:r>
            <a:rPr lang="en-US" dirty="0"/>
            <a:t>Analysis</a:t>
          </a:r>
        </a:p>
      </dgm:t>
    </dgm:pt>
    <dgm:pt modelId="{560C27B8-C695-4249-95C9-11913A392A6E}" type="parTrans" cxnId="{2BC0A2B3-4DE6-4B57-B798-5ECD57F0AC6B}">
      <dgm:prSet/>
      <dgm:spPr/>
      <dgm:t>
        <a:bodyPr/>
        <a:lstStyle/>
        <a:p>
          <a:endParaRPr lang="en-US"/>
        </a:p>
      </dgm:t>
    </dgm:pt>
    <dgm:pt modelId="{B39563B2-8EEA-4EC1-A1D6-C0A3029C19A2}" type="sibTrans" cxnId="{2BC0A2B3-4DE6-4B57-B798-5ECD57F0AC6B}">
      <dgm:prSet/>
      <dgm:spPr/>
      <dgm:t>
        <a:bodyPr/>
        <a:lstStyle/>
        <a:p>
          <a:endParaRPr lang="en-US"/>
        </a:p>
      </dgm:t>
    </dgm:pt>
    <dgm:pt modelId="{9DD76DB6-9274-415F-B62D-89A7195F69D4}">
      <dgm:prSet phldrT="[Text]"/>
      <dgm:spPr/>
      <dgm:t>
        <a:bodyPr/>
        <a:lstStyle/>
        <a:p>
          <a:r>
            <a:rPr lang="en-US" dirty="0"/>
            <a:t>Literature Review</a:t>
          </a:r>
        </a:p>
      </dgm:t>
    </dgm:pt>
    <dgm:pt modelId="{188BD87C-396C-4583-A146-983E04EC9118}" type="parTrans" cxnId="{E48AB10B-1B79-41E1-A115-15146FCF1E80}">
      <dgm:prSet/>
      <dgm:spPr/>
      <dgm:t>
        <a:bodyPr/>
        <a:lstStyle/>
        <a:p>
          <a:endParaRPr lang="en-US"/>
        </a:p>
      </dgm:t>
    </dgm:pt>
    <dgm:pt modelId="{1065302B-2C74-4AF5-9382-AB85E0B3E576}" type="sibTrans" cxnId="{E48AB10B-1B79-41E1-A115-15146FCF1E80}">
      <dgm:prSet/>
      <dgm:spPr/>
      <dgm:t>
        <a:bodyPr/>
        <a:lstStyle/>
        <a:p>
          <a:endParaRPr lang="en-US"/>
        </a:p>
      </dgm:t>
    </dgm:pt>
    <dgm:pt modelId="{10D9D127-B9D9-4EA1-8103-2DF80B595DDF}">
      <dgm:prSet phldrT="[Text]"/>
      <dgm:spPr/>
      <dgm:t>
        <a:bodyPr/>
        <a:lstStyle/>
        <a:p>
          <a:pPr algn="ctr"/>
          <a:r>
            <a:rPr lang="en-US" dirty="0"/>
            <a:t>Computer Modeling</a:t>
          </a:r>
        </a:p>
      </dgm:t>
    </dgm:pt>
    <dgm:pt modelId="{74EA4311-D856-4D0A-9167-EE22166F28E6}" type="parTrans" cxnId="{00C44647-A179-42ED-849C-0C1C96B137EA}">
      <dgm:prSet/>
      <dgm:spPr/>
      <dgm:t>
        <a:bodyPr/>
        <a:lstStyle/>
        <a:p>
          <a:endParaRPr lang="en-US"/>
        </a:p>
      </dgm:t>
    </dgm:pt>
    <dgm:pt modelId="{1E59A22F-E9EB-44E4-8117-AA445374F874}" type="sibTrans" cxnId="{00C44647-A179-42ED-849C-0C1C96B137EA}">
      <dgm:prSet/>
      <dgm:spPr/>
      <dgm:t>
        <a:bodyPr/>
        <a:lstStyle/>
        <a:p>
          <a:endParaRPr lang="en-US"/>
        </a:p>
      </dgm:t>
    </dgm:pt>
    <dgm:pt modelId="{B8ECF546-90CD-484E-BE2F-36AB1A8B1C49}">
      <dgm:prSet/>
      <dgm:spPr/>
      <dgm:t>
        <a:bodyPr/>
        <a:lstStyle/>
        <a:p>
          <a:r>
            <a:rPr lang="en-US" dirty="0"/>
            <a:t>MATRIX Development</a:t>
          </a:r>
        </a:p>
      </dgm:t>
    </dgm:pt>
    <dgm:pt modelId="{7DBAC674-982B-4B31-9B70-0264BCBF73E5}" type="parTrans" cxnId="{1A76A76B-CA11-4E92-89DD-2AA2CBDE6D17}">
      <dgm:prSet/>
      <dgm:spPr/>
      <dgm:t>
        <a:bodyPr/>
        <a:lstStyle/>
        <a:p>
          <a:endParaRPr lang="en-US"/>
        </a:p>
      </dgm:t>
    </dgm:pt>
    <dgm:pt modelId="{FDC8AE5C-469F-4BDF-BA58-AA1DF29F2CC6}" type="sibTrans" cxnId="{1A76A76B-CA11-4E92-89DD-2AA2CBDE6D17}">
      <dgm:prSet/>
      <dgm:spPr/>
      <dgm:t>
        <a:bodyPr/>
        <a:lstStyle/>
        <a:p>
          <a:endParaRPr lang="en-US"/>
        </a:p>
      </dgm:t>
    </dgm:pt>
    <dgm:pt modelId="{B632A7FA-1141-49E3-8831-8175A47BA96D}" type="pres">
      <dgm:prSet presAssocID="{9DA9B368-9E1B-4CA3-96D3-6485D1263142}" presName="Name0" presStyleCnt="0">
        <dgm:presLayoutVars>
          <dgm:chMax val="7"/>
          <dgm:chPref val="7"/>
          <dgm:dir/>
          <dgm:animLvl val="lvl"/>
        </dgm:presLayoutVars>
      </dgm:prSet>
      <dgm:spPr/>
    </dgm:pt>
    <dgm:pt modelId="{F7420BA1-6B9E-417E-AA13-65AA9354FF9E}" type="pres">
      <dgm:prSet presAssocID="{366F6D0D-64DF-4585-8BAC-8C1D550301E3}" presName="Accent1" presStyleCnt="0"/>
      <dgm:spPr/>
    </dgm:pt>
    <dgm:pt modelId="{221DB43E-EA54-4D32-B82F-5269533858C2}" type="pres">
      <dgm:prSet presAssocID="{366F6D0D-64DF-4585-8BAC-8C1D550301E3}" presName="Accent" presStyleLbl="node1" presStyleIdx="0" presStyleCnt="4"/>
      <dgm:spPr/>
    </dgm:pt>
    <dgm:pt modelId="{E5549507-6313-4B6A-B855-7FC9887214F8}" type="pres">
      <dgm:prSet presAssocID="{366F6D0D-64DF-4585-8BAC-8C1D550301E3}" presName="Parent1" presStyleLbl="revTx" presStyleIdx="0" presStyleCnt="4">
        <dgm:presLayoutVars>
          <dgm:chMax val="1"/>
          <dgm:chPref val="1"/>
          <dgm:bulletEnabled val="1"/>
        </dgm:presLayoutVars>
      </dgm:prSet>
      <dgm:spPr/>
    </dgm:pt>
    <dgm:pt modelId="{5A1FB6BB-CF22-4B51-BB91-4EAAC847B141}" type="pres">
      <dgm:prSet presAssocID="{9DD76DB6-9274-415F-B62D-89A7195F69D4}" presName="Accent2" presStyleCnt="0"/>
      <dgm:spPr/>
    </dgm:pt>
    <dgm:pt modelId="{35E51ACA-34D1-41A2-B3B4-7638EC5701B3}" type="pres">
      <dgm:prSet presAssocID="{9DD76DB6-9274-415F-B62D-89A7195F69D4}" presName="Accent" presStyleLbl="node1" presStyleIdx="1" presStyleCnt="4"/>
      <dgm:spPr/>
    </dgm:pt>
    <dgm:pt modelId="{22B02616-0F2B-4E8E-9EB9-2D50BAFEDF3F}" type="pres">
      <dgm:prSet presAssocID="{9DD76DB6-9274-415F-B62D-89A7195F69D4}" presName="Parent2" presStyleLbl="revTx" presStyleIdx="1" presStyleCnt="4">
        <dgm:presLayoutVars>
          <dgm:chMax val="1"/>
          <dgm:chPref val="1"/>
          <dgm:bulletEnabled val="1"/>
        </dgm:presLayoutVars>
      </dgm:prSet>
      <dgm:spPr/>
    </dgm:pt>
    <dgm:pt modelId="{142755AD-EC95-4CFC-A465-35B61170205D}" type="pres">
      <dgm:prSet presAssocID="{10D9D127-B9D9-4EA1-8103-2DF80B595DDF}" presName="Accent3" presStyleCnt="0"/>
      <dgm:spPr/>
    </dgm:pt>
    <dgm:pt modelId="{CF93FFE6-1968-44D2-AE69-4D7125913B3F}" type="pres">
      <dgm:prSet presAssocID="{10D9D127-B9D9-4EA1-8103-2DF80B595DDF}" presName="Accent" presStyleLbl="node1" presStyleIdx="2" presStyleCnt="4"/>
      <dgm:spPr/>
    </dgm:pt>
    <dgm:pt modelId="{31466F46-FAF8-43A2-8620-467B9D2684BA}" type="pres">
      <dgm:prSet presAssocID="{10D9D127-B9D9-4EA1-8103-2DF80B595DDF}" presName="Parent3" presStyleLbl="revTx" presStyleIdx="2" presStyleCnt="4">
        <dgm:presLayoutVars>
          <dgm:chMax val="1"/>
          <dgm:chPref val="1"/>
          <dgm:bulletEnabled val="1"/>
        </dgm:presLayoutVars>
      </dgm:prSet>
      <dgm:spPr/>
    </dgm:pt>
    <dgm:pt modelId="{698F1510-9DEF-4143-9876-7B645762A158}" type="pres">
      <dgm:prSet presAssocID="{B8ECF546-90CD-484E-BE2F-36AB1A8B1C49}" presName="Accent4" presStyleCnt="0"/>
      <dgm:spPr/>
    </dgm:pt>
    <dgm:pt modelId="{3A2399C1-809A-461D-8319-E4AE3B30534A}" type="pres">
      <dgm:prSet presAssocID="{B8ECF546-90CD-484E-BE2F-36AB1A8B1C49}" presName="Accent" presStyleLbl="node1" presStyleIdx="3" presStyleCnt="4"/>
      <dgm:spPr/>
    </dgm:pt>
    <dgm:pt modelId="{CA98BC54-9597-40C6-B917-801F72095649}" type="pres">
      <dgm:prSet presAssocID="{B8ECF546-90CD-484E-BE2F-36AB1A8B1C49}" presName="Parent4" presStyleLbl="revTx" presStyleIdx="3" presStyleCnt="4">
        <dgm:presLayoutVars>
          <dgm:chMax val="1"/>
          <dgm:chPref val="1"/>
          <dgm:bulletEnabled val="1"/>
        </dgm:presLayoutVars>
      </dgm:prSet>
      <dgm:spPr/>
    </dgm:pt>
  </dgm:ptLst>
  <dgm:cxnLst>
    <dgm:cxn modelId="{3C29C703-D3BE-4953-9950-669A83355C88}" type="presOf" srcId="{10D9D127-B9D9-4EA1-8103-2DF80B595DDF}" destId="{31466F46-FAF8-43A2-8620-467B9D2684BA}" srcOrd="0" destOrd="0" presId="urn:microsoft.com/office/officeart/2009/layout/CircleArrowProcess"/>
    <dgm:cxn modelId="{E48AB10B-1B79-41E1-A115-15146FCF1E80}" srcId="{9DA9B368-9E1B-4CA3-96D3-6485D1263142}" destId="{9DD76DB6-9274-415F-B62D-89A7195F69D4}" srcOrd="1" destOrd="0" parTransId="{188BD87C-396C-4583-A146-983E04EC9118}" sibTransId="{1065302B-2C74-4AF5-9382-AB85E0B3E576}"/>
    <dgm:cxn modelId="{00C44647-A179-42ED-849C-0C1C96B137EA}" srcId="{9DA9B368-9E1B-4CA3-96D3-6485D1263142}" destId="{10D9D127-B9D9-4EA1-8103-2DF80B595DDF}" srcOrd="2" destOrd="0" parTransId="{74EA4311-D856-4D0A-9167-EE22166F28E6}" sibTransId="{1E59A22F-E9EB-44E4-8117-AA445374F874}"/>
    <dgm:cxn modelId="{1A76A76B-CA11-4E92-89DD-2AA2CBDE6D17}" srcId="{9DA9B368-9E1B-4CA3-96D3-6485D1263142}" destId="{B8ECF546-90CD-484E-BE2F-36AB1A8B1C49}" srcOrd="3" destOrd="0" parTransId="{7DBAC674-982B-4B31-9B70-0264BCBF73E5}" sibTransId="{FDC8AE5C-469F-4BDF-BA58-AA1DF29F2CC6}"/>
    <dgm:cxn modelId="{8130B3A8-3912-44B2-AD34-E6FEE72272CE}" type="presOf" srcId="{B8ECF546-90CD-484E-BE2F-36AB1A8B1C49}" destId="{CA98BC54-9597-40C6-B917-801F72095649}" srcOrd="0" destOrd="0" presId="urn:microsoft.com/office/officeart/2009/layout/CircleArrowProcess"/>
    <dgm:cxn modelId="{2BC0A2B3-4DE6-4B57-B798-5ECD57F0AC6B}" srcId="{9DA9B368-9E1B-4CA3-96D3-6485D1263142}" destId="{366F6D0D-64DF-4585-8BAC-8C1D550301E3}" srcOrd="0" destOrd="0" parTransId="{560C27B8-C695-4249-95C9-11913A392A6E}" sibTransId="{B39563B2-8EEA-4EC1-A1D6-C0A3029C19A2}"/>
    <dgm:cxn modelId="{1AF517C6-8B7D-454A-94A7-8A7C837CBE30}" type="presOf" srcId="{9DD76DB6-9274-415F-B62D-89A7195F69D4}" destId="{22B02616-0F2B-4E8E-9EB9-2D50BAFEDF3F}" srcOrd="0" destOrd="0" presId="urn:microsoft.com/office/officeart/2009/layout/CircleArrowProcess"/>
    <dgm:cxn modelId="{DDC75AD9-5195-4459-8AF2-DCFE8A1D6534}" type="presOf" srcId="{9DA9B368-9E1B-4CA3-96D3-6485D1263142}" destId="{B632A7FA-1141-49E3-8831-8175A47BA96D}" srcOrd="0" destOrd="0" presId="urn:microsoft.com/office/officeart/2009/layout/CircleArrowProcess"/>
    <dgm:cxn modelId="{8AE0CBEA-0C99-4F47-819F-97EC99C25818}" type="presOf" srcId="{366F6D0D-64DF-4585-8BAC-8C1D550301E3}" destId="{E5549507-6313-4B6A-B855-7FC9887214F8}" srcOrd="0" destOrd="0" presId="urn:microsoft.com/office/officeart/2009/layout/CircleArrowProcess"/>
    <dgm:cxn modelId="{AC3D125F-9B36-4E6D-889A-E5BF66DE0FF7}" type="presParOf" srcId="{B632A7FA-1141-49E3-8831-8175A47BA96D}" destId="{F7420BA1-6B9E-417E-AA13-65AA9354FF9E}" srcOrd="0" destOrd="0" presId="urn:microsoft.com/office/officeart/2009/layout/CircleArrowProcess"/>
    <dgm:cxn modelId="{2E26BBAE-ACF5-4489-B1E3-7B40BF3148B3}" type="presParOf" srcId="{F7420BA1-6B9E-417E-AA13-65AA9354FF9E}" destId="{221DB43E-EA54-4D32-B82F-5269533858C2}" srcOrd="0" destOrd="0" presId="urn:microsoft.com/office/officeart/2009/layout/CircleArrowProcess"/>
    <dgm:cxn modelId="{C1833ECB-08BB-4D9E-BBCA-143E9747F146}" type="presParOf" srcId="{B632A7FA-1141-49E3-8831-8175A47BA96D}" destId="{E5549507-6313-4B6A-B855-7FC9887214F8}" srcOrd="1" destOrd="0" presId="urn:microsoft.com/office/officeart/2009/layout/CircleArrowProcess"/>
    <dgm:cxn modelId="{6909851E-375E-4E52-9CDB-4738C1246D7A}" type="presParOf" srcId="{B632A7FA-1141-49E3-8831-8175A47BA96D}" destId="{5A1FB6BB-CF22-4B51-BB91-4EAAC847B141}" srcOrd="2" destOrd="0" presId="urn:microsoft.com/office/officeart/2009/layout/CircleArrowProcess"/>
    <dgm:cxn modelId="{EDF5D46D-1C98-4982-8DD7-199DE40908F1}" type="presParOf" srcId="{5A1FB6BB-CF22-4B51-BB91-4EAAC847B141}" destId="{35E51ACA-34D1-41A2-B3B4-7638EC5701B3}" srcOrd="0" destOrd="0" presId="urn:microsoft.com/office/officeart/2009/layout/CircleArrowProcess"/>
    <dgm:cxn modelId="{AF061915-23F9-440B-9F59-8E741AFE6BD7}" type="presParOf" srcId="{B632A7FA-1141-49E3-8831-8175A47BA96D}" destId="{22B02616-0F2B-4E8E-9EB9-2D50BAFEDF3F}" srcOrd="3" destOrd="0" presId="urn:microsoft.com/office/officeart/2009/layout/CircleArrowProcess"/>
    <dgm:cxn modelId="{85C46161-05C4-4FAC-88B9-80C85FC5E7CF}" type="presParOf" srcId="{B632A7FA-1141-49E3-8831-8175A47BA96D}" destId="{142755AD-EC95-4CFC-A465-35B61170205D}" srcOrd="4" destOrd="0" presId="urn:microsoft.com/office/officeart/2009/layout/CircleArrowProcess"/>
    <dgm:cxn modelId="{AC7AFB27-878A-45D8-9054-AD339F1D5ADB}" type="presParOf" srcId="{142755AD-EC95-4CFC-A465-35B61170205D}" destId="{CF93FFE6-1968-44D2-AE69-4D7125913B3F}" srcOrd="0" destOrd="0" presId="urn:microsoft.com/office/officeart/2009/layout/CircleArrowProcess"/>
    <dgm:cxn modelId="{9CFC83E1-6714-41B6-ADDD-AFCE2B385CA7}" type="presParOf" srcId="{B632A7FA-1141-49E3-8831-8175A47BA96D}" destId="{31466F46-FAF8-43A2-8620-467B9D2684BA}" srcOrd="5" destOrd="0" presId="urn:microsoft.com/office/officeart/2009/layout/CircleArrowProcess"/>
    <dgm:cxn modelId="{87F7CFE4-1898-457E-B6DB-067C174B24CA}" type="presParOf" srcId="{B632A7FA-1141-49E3-8831-8175A47BA96D}" destId="{698F1510-9DEF-4143-9876-7B645762A158}" srcOrd="6" destOrd="0" presId="urn:microsoft.com/office/officeart/2009/layout/CircleArrowProcess"/>
    <dgm:cxn modelId="{2459BDEF-ECA3-41AA-B001-C21B54B9108B}" type="presParOf" srcId="{698F1510-9DEF-4143-9876-7B645762A158}" destId="{3A2399C1-809A-461D-8319-E4AE3B30534A}" srcOrd="0" destOrd="0" presId="urn:microsoft.com/office/officeart/2009/layout/CircleArrowProcess"/>
    <dgm:cxn modelId="{61E860BC-7337-4C16-81DA-74C93B0D6AD3}" type="presParOf" srcId="{B632A7FA-1141-49E3-8831-8175A47BA96D}" destId="{CA98BC54-9597-40C6-B917-801F72095649}" srcOrd="7"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1DB43E-EA54-4D32-B82F-5269533858C2}">
      <dsp:nvSpPr>
        <dsp:cNvPr id="0" name=""/>
        <dsp:cNvSpPr/>
      </dsp:nvSpPr>
      <dsp:spPr>
        <a:xfrm>
          <a:off x="2723847" y="0"/>
          <a:ext cx="2585888" cy="2586151"/>
        </a:xfrm>
        <a:prstGeom prst="circularArrow">
          <a:avLst>
            <a:gd name="adj1" fmla="val 10980"/>
            <a:gd name="adj2" fmla="val 1142322"/>
            <a:gd name="adj3" fmla="val 4500000"/>
            <a:gd name="adj4" fmla="val 108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5549507-6313-4B6A-B855-7FC9887214F8}">
      <dsp:nvSpPr>
        <dsp:cNvPr id="0" name=""/>
        <dsp:cNvSpPr/>
      </dsp:nvSpPr>
      <dsp:spPr>
        <a:xfrm>
          <a:off x="3294770" y="936116"/>
          <a:ext cx="1443072" cy="7214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ts val="0"/>
            </a:spcAft>
            <a:buNone/>
          </a:pPr>
          <a:r>
            <a:rPr lang="en-US" sz="1800" kern="1200" dirty="0"/>
            <a:t>Code</a:t>
          </a:r>
        </a:p>
        <a:p>
          <a:pPr marL="0" lvl="0" indent="0" algn="ctr" defTabSz="800100">
            <a:lnSpc>
              <a:spcPct val="90000"/>
            </a:lnSpc>
            <a:spcBef>
              <a:spcPct val="0"/>
            </a:spcBef>
            <a:spcAft>
              <a:spcPts val="0"/>
            </a:spcAft>
            <a:buNone/>
          </a:pPr>
          <a:r>
            <a:rPr lang="en-US" sz="1800" kern="1200" dirty="0"/>
            <a:t>Analysis</a:t>
          </a:r>
        </a:p>
      </dsp:txBody>
      <dsp:txXfrm>
        <a:off x="3294770" y="936116"/>
        <a:ext cx="1443072" cy="721461"/>
      </dsp:txXfrm>
    </dsp:sp>
    <dsp:sp modelId="{35E51ACA-34D1-41A2-B3B4-7638EC5701B3}">
      <dsp:nvSpPr>
        <dsp:cNvPr id="0" name=""/>
        <dsp:cNvSpPr/>
      </dsp:nvSpPr>
      <dsp:spPr>
        <a:xfrm>
          <a:off x="2005464" y="1486128"/>
          <a:ext cx="2585888" cy="2586151"/>
        </a:xfrm>
        <a:prstGeom prst="leftCircularArrow">
          <a:avLst>
            <a:gd name="adj1" fmla="val 10980"/>
            <a:gd name="adj2" fmla="val 1142322"/>
            <a:gd name="adj3" fmla="val 6300000"/>
            <a:gd name="adj4" fmla="val 189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B02616-0F2B-4E8E-9EB9-2D50BAFEDF3F}">
      <dsp:nvSpPr>
        <dsp:cNvPr id="0" name=""/>
        <dsp:cNvSpPr/>
      </dsp:nvSpPr>
      <dsp:spPr>
        <a:xfrm>
          <a:off x="2573476" y="2424988"/>
          <a:ext cx="1443072" cy="7214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Literature Review</a:t>
          </a:r>
        </a:p>
      </dsp:txBody>
      <dsp:txXfrm>
        <a:off x="2573476" y="2424988"/>
        <a:ext cx="1443072" cy="721461"/>
      </dsp:txXfrm>
    </dsp:sp>
    <dsp:sp modelId="{CF93FFE6-1968-44D2-AE69-4D7125913B3F}">
      <dsp:nvSpPr>
        <dsp:cNvPr id="0" name=""/>
        <dsp:cNvSpPr/>
      </dsp:nvSpPr>
      <dsp:spPr>
        <a:xfrm>
          <a:off x="2723847" y="2977743"/>
          <a:ext cx="2585888" cy="2586151"/>
        </a:xfrm>
        <a:prstGeom prst="circularArrow">
          <a:avLst>
            <a:gd name="adj1" fmla="val 10980"/>
            <a:gd name="adj2" fmla="val 1142322"/>
            <a:gd name="adj3" fmla="val 4500000"/>
            <a:gd name="adj4" fmla="val 13500000"/>
            <a:gd name="adj5" fmla="val 125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466F46-FAF8-43A2-8620-467B9D2684BA}">
      <dsp:nvSpPr>
        <dsp:cNvPr id="0" name=""/>
        <dsp:cNvSpPr/>
      </dsp:nvSpPr>
      <dsp:spPr>
        <a:xfrm>
          <a:off x="3294770" y="3913860"/>
          <a:ext cx="1443072" cy="7214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Computer Modeling</a:t>
          </a:r>
        </a:p>
      </dsp:txBody>
      <dsp:txXfrm>
        <a:off x="3294770" y="3913860"/>
        <a:ext cx="1443072" cy="721461"/>
      </dsp:txXfrm>
    </dsp:sp>
    <dsp:sp modelId="{3A2399C1-809A-461D-8319-E4AE3B30534A}">
      <dsp:nvSpPr>
        <dsp:cNvPr id="0" name=""/>
        <dsp:cNvSpPr/>
      </dsp:nvSpPr>
      <dsp:spPr>
        <a:xfrm>
          <a:off x="2189789" y="4635322"/>
          <a:ext cx="2221603" cy="2222677"/>
        </a:xfrm>
        <a:prstGeom prst="blockArc">
          <a:avLst>
            <a:gd name="adj1" fmla="val 0"/>
            <a:gd name="adj2" fmla="val 18900000"/>
            <a:gd name="adj3" fmla="val 1274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98BC54-9597-40C6-B917-801F72095649}">
      <dsp:nvSpPr>
        <dsp:cNvPr id="0" name=""/>
        <dsp:cNvSpPr/>
      </dsp:nvSpPr>
      <dsp:spPr>
        <a:xfrm>
          <a:off x="2573476" y="5402732"/>
          <a:ext cx="1443072" cy="7214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MATRIX Development</a:t>
          </a:r>
        </a:p>
      </dsp:txBody>
      <dsp:txXfrm>
        <a:off x="2573476" y="5402732"/>
        <a:ext cx="1443072" cy="721461"/>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41DB8-B66F-4DC8-A96E-33677E0F90FF}" type="datetimeFigureOut">
              <a:rPr lang="en-US" smtClean="0"/>
              <a:t>6/7/2017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49C4A-65AC-492D-9701-81B46C3AD0E4}" type="datetimeFigureOut">
              <a:rPr lang="en-US" smtClean="0"/>
              <a:t>6/7/2017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is little or no scientific research on this subject</a:t>
            </a:r>
          </a:p>
        </p:txBody>
      </p:sp>
      <p:sp>
        <p:nvSpPr>
          <p:cNvPr id="4" name="Slide Number Placeholder 3"/>
          <p:cNvSpPr>
            <a:spLocks noGrp="1"/>
          </p:cNvSpPr>
          <p:nvPr>
            <p:ph type="sldNum" sz="quarter" idx="10"/>
          </p:nvPr>
        </p:nvSpPr>
        <p:spPr/>
        <p:txBody>
          <a:bodyPr/>
          <a:lstStyle/>
          <a:p>
            <a:fld id="{82869989-EB00-4EE7-BCB5-25BDC5BB29F8}" type="slidenum">
              <a:rPr lang="en-US" smtClean="0"/>
              <a:t>2</a:t>
            </a:fld>
            <a:endParaRPr lang="en-US" dirty="0"/>
          </a:p>
        </p:txBody>
      </p:sp>
    </p:spTree>
    <p:extLst>
      <p:ext uri="{BB962C8B-B14F-4D97-AF65-F5344CB8AC3E}">
        <p14:creationId xmlns:p14="http://schemas.microsoft.com/office/powerpoint/2010/main" val="6385939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NASFM has been engaged on the issue of safety layers since 2002.</a:t>
            </a:r>
          </a:p>
        </p:txBody>
      </p:sp>
      <p:sp>
        <p:nvSpPr>
          <p:cNvPr id="4" name="Slide Number Placeholder 3"/>
          <p:cNvSpPr>
            <a:spLocks noGrp="1"/>
          </p:cNvSpPr>
          <p:nvPr>
            <p:ph type="sldNum" sz="quarter" idx="10"/>
          </p:nvPr>
        </p:nvSpPr>
        <p:spPr/>
        <p:txBody>
          <a:bodyPr/>
          <a:lstStyle/>
          <a:p>
            <a:fld id="{82869989-EB00-4EE7-BCB5-25BDC5BB29F8}" type="slidenum">
              <a:rPr lang="en-US" smtClean="0">
                <a:solidFill>
                  <a:srgbClr val="2D2E2D"/>
                </a:solidFill>
              </a:rPr>
              <a:pPr/>
              <a:t>11</a:t>
            </a:fld>
            <a:endParaRPr lang="en-US" dirty="0">
              <a:solidFill>
                <a:srgbClr val="2D2E2D"/>
              </a:solidFill>
            </a:endParaRPr>
          </a:p>
        </p:txBody>
      </p:sp>
    </p:spTree>
    <p:extLst>
      <p:ext uri="{BB962C8B-B14F-4D97-AF65-F5344CB8AC3E}">
        <p14:creationId xmlns:p14="http://schemas.microsoft.com/office/powerpoint/2010/main" val="2261703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Continuing the work begun</a:t>
            </a:r>
            <a:r>
              <a:rPr lang="en-US" baseline="0" dirty="0"/>
              <a:t> with the Partnership For Safer Buildings, Project FAIL-SAFE aims to provide answers to what level of trade-offs, and what combination of them is both economically feasible and an improvement in life safety and building resiliency.</a:t>
            </a:r>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12</a:t>
            </a:fld>
            <a:endParaRPr lang="en-US"/>
          </a:p>
        </p:txBody>
      </p:sp>
    </p:spTree>
    <p:extLst>
      <p:ext uri="{BB962C8B-B14F-4D97-AF65-F5344CB8AC3E}">
        <p14:creationId xmlns:p14="http://schemas.microsoft.com/office/powerpoint/2010/main" val="26911845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now largely come to understand the value of ensuring as many of our buildings are equipped with properly design and fully functional automatic fire protection sprinkler systems.  The question that remains is what redundant layers of fire safety features will</a:t>
            </a:r>
            <a:r>
              <a:rPr lang="en-US" baseline="0" dirty="0"/>
              <a:t> provide enhanced safety and resiliency.</a:t>
            </a:r>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14</a:t>
            </a:fld>
            <a:endParaRPr lang="en-US"/>
          </a:p>
        </p:txBody>
      </p:sp>
    </p:spTree>
    <p:extLst>
      <p:ext uri="{BB962C8B-B14F-4D97-AF65-F5344CB8AC3E}">
        <p14:creationId xmlns:p14="http://schemas.microsoft.com/office/powerpoint/2010/main" val="41245202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Looks at both existing building stock and new buildings</a:t>
            </a:r>
            <a:r>
              <a:rPr lang="en-US" baseline="0" dirty="0"/>
              <a:t> as part of the research.</a:t>
            </a:r>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15</a:t>
            </a:fld>
            <a:endParaRPr lang="en-US"/>
          </a:p>
        </p:txBody>
      </p:sp>
    </p:spTree>
    <p:extLst>
      <p:ext uri="{BB962C8B-B14F-4D97-AF65-F5344CB8AC3E}">
        <p14:creationId xmlns:p14="http://schemas.microsoft.com/office/powerpoint/2010/main" val="1174099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the 2015 IBC a tool was built to analyze required safety features based on a combination of construction type and occupancy type.  WPI used</a:t>
            </a:r>
            <a:r>
              <a:rPr lang="en-US" baseline="0" dirty="0"/>
              <a:t> the tool to identify those combinations that exhibit the highest number of trade-offs, or reduction in the presence of multiple layers of fire safety.</a:t>
            </a:r>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16</a:t>
            </a:fld>
            <a:endParaRPr lang="en-US"/>
          </a:p>
        </p:txBody>
      </p:sp>
    </p:spTree>
    <p:extLst>
      <p:ext uri="{BB962C8B-B14F-4D97-AF65-F5344CB8AC3E}">
        <p14:creationId xmlns:p14="http://schemas.microsoft.com/office/powerpoint/2010/main" val="22734273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Utilizing findings from the code analysis, WPI reviewed</a:t>
            </a:r>
            <a:r>
              <a:rPr lang="en-US" baseline="0" dirty="0"/>
              <a:t> valid research to identify knowledge gaps in the scientific understanding of holistic fire protection features.</a:t>
            </a:r>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17</a:t>
            </a:fld>
            <a:endParaRPr lang="en-US"/>
          </a:p>
        </p:txBody>
      </p:sp>
    </p:spTree>
    <p:extLst>
      <p:ext uri="{BB962C8B-B14F-4D97-AF65-F5344CB8AC3E}">
        <p14:creationId xmlns:p14="http://schemas.microsoft.com/office/powerpoint/2010/main" val="5260479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Computer modeling performed by WPI to investigate the knowledge gaps identified from the literature review.</a:t>
            </a:r>
          </a:p>
        </p:txBody>
      </p:sp>
      <p:sp>
        <p:nvSpPr>
          <p:cNvPr id="4" name="Slide Number Placeholder 3"/>
          <p:cNvSpPr>
            <a:spLocks noGrp="1"/>
          </p:cNvSpPr>
          <p:nvPr>
            <p:ph type="sldNum" sz="quarter" idx="10"/>
          </p:nvPr>
        </p:nvSpPr>
        <p:spPr/>
        <p:txBody>
          <a:bodyPr/>
          <a:lstStyle/>
          <a:p>
            <a:fld id="{82869989-EB00-4EE7-BCB5-25BDC5BB29F8}" type="slidenum">
              <a:rPr lang="en-US" smtClean="0"/>
              <a:t>18</a:t>
            </a:fld>
            <a:endParaRPr lang="en-US"/>
          </a:p>
        </p:txBody>
      </p:sp>
    </p:spTree>
    <p:extLst>
      <p:ext uri="{BB962C8B-B14F-4D97-AF65-F5344CB8AC3E}">
        <p14:creationId xmlns:p14="http://schemas.microsoft.com/office/powerpoint/2010/main" val="42113009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Web-based app developed to systematically perform</a:t>
            </a:r>
            <a:r>
              <a:rPr lang="en-US" baseline="0" dirty="0"/>
              <a:t> risk analysis of existing building.  The tool will be provided free of charge to the fire service to aid in evaluating buildings within their jurisdictions.  A statistical analysis of the collected data provides valid observations on strengths, weaknesses and trends within existing building risk factors.</a:t>
            </a:r>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19</a:t>
            </a:fld>
            <a:endParaRPr lang="en-US"/>
          </a:p>
        </p:txBody>
      </p:sp>
    </p:spTree>
    <p:extLst>
      <p:ext uri="{BB962C8B-B14F-4D97-AF65-F5344CB8AC3E}">
        <p14:creationId xmlns:p14="http://schemas.microsoft.com/office/powerpoint/2010/main" val="5652868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evaluation is organized into four areas of Input: Building Data, Systems, Means of Egress, and Building Use &amp; Processes.  These major sections are organized across the top of the screen.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Within each of the major sections, there are sub-sections that contain the input questions relative to that section. </a:t>
            </a:r>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21</a:t>
            </a:fld>
            <a:endParaRPr lang="en-US"/>
          </a:p>
        </p:txBody>
      </p:sp>
    </p:spTree>
    <p:extLst>
      <p:ext uri="{BB962C8B-B14F-4D97-AF65-F5344CB8AC3E}">
        <p14:creationId xmlns:p14="http://schemas.microsoft.com/office/powerpoint/2010/main" val="1622343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23 categories are mandatory for completion.  Each category is scored according to formulas and values established in 2015 IEBC Chapter 14.  The category scores are added together with the requirement to meet the minimum</a:t>
            </a:r>
            <a:r>
              <a:rPr lang="en-US" baseline="0" dirty="0"/>
              <a:t> total score prescribed by the IEBC.</a:t>
            </a:r>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22</a:t>
            </a:fld>
            <a:endParaRPr lang="en-US"/>
          </a:p>
        </p:txBody>
      </p:sp>
    </p:spTree>
    <p:extLst>
      <p:ext uri="{BB962C8B-B14F-4D97-AF65-F5344CB8AC3E}">
        <p14:creationId xmlns:p14="http://schemas.microsoft.com/office/powerpoint/2010/main" val="3310213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Provided</a:t>
            </a:r>
            <a:r>
              <a:rPr lang="en-US" baseline="0" dirty="0"/>
              <a:t> the important impetus to include fire sprinkler systems in more occupancy types and buildings.</a:t>
            </a:r>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3</a:t>
            </a:fld>
            <a:endParaRPr lang="en-US"/>
          </a:p>
        </p:txBody>
      </p:sp>
    </p:spTree>
    <p:extLst>
      <p:ext uri="{BB962C8B-B14F-4D97-AF65-F5344CB8AC3E}">
        <p14:creationId xmlns:p14="http://schemas.microsoft.com/office/powerpoint/2010/main" val="30076590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Chapter 14 of the IEBC assesses 23 different quantifiable</a:t>
            </a:r>
            <a:r>
              <a:rPr lang="en-US" baseline="0" dirty="0"/>
              <a:t> values using formulas and values established by the chapter.</a:t>
            </a:r>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23</a:t>
            </a:fld>
            <a:endParaRPr lang="en-US"/>
          </a:p>
        </p:txBody>
      </p:sp>
    </p:spTree>
    <p:extLst>
      <p:ext uri="{BB962C8B-B14F-4D97-AF65-F5344CB8AC3E}">
        <p14:creationId xmlns:p14="http://schemas.microsoft.com/office/powerpoint/2010/main" val="39653235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24</a:t>
            </a:fld>
            <a:endParaRPr lang="en-US"/>
          </a:p>
        </p:txBody>
      </p:sp>
    </p:spTree>
    <p:extLst>
      <p:ext uri="{BB962C8B-B14F-4D97-AF65-F5344CB8AC3E}">
        <p14:creationId xmlns:p14="http://schemas.microsoft.com/office/powerpoint/2010/main" val="2756302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4</a:t>
            </a:fld>
            <a:endParaRPr lang="en-US"/>
          </a:p>
        </p:txBody>
      </p:sp>
    </p:spTree>
    <p:extLst>
      <p:ext uri="{BB962C8B-B14F-4D97-AF65-F5344CB8AC3E}">
        <p14:creationId xmlns:p14="http://schemas.microsoft.com/office/powerpoint/2010/main" val="3813718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need for a holistic approach to building fire safety was called</a:t>
            </a:r>
            <a:r>
              <a:rPr lang="en-US" baseline="0" dirty="0"/>
              <a:t> out.</a:t>
            </a:r>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t>5</a:t>
            </a:fld>
            <a:endParaRPr lang="en-US"/>
          </a:p>
        </p:txBody>
      </p:sp>
    </p:spTree>
    <p:extLst>
      <p:ext uri="{BB962C8B-B14F-4D97-AF65-F5344CB8AC3E}">
        <p14:creationId xmlns:p14="http://schemas.microsoft.com/office/powerpoint/2010/main" val="732145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need is the focus of the Project FAIL-SAFE research…develop a systems approach.</a:t>
            </a:r>
          </a:p>
        </p:txBody>
      </p:sp>
      <p:sp>
        <p:nvSpPr>
          <p:cNvPr id="4" name="Slide Number Placeholder 3"/>
          <p:cNvSpPr>
            <a:spLocks noGrp="1"/>
          </p:cNvSpPr>
          <p:nvPr>
            <p:ph type="sldNum" sz="quarter" idx="10"/>
          </p:nvPr>
        </p:nvSpPr>
        <p:spPr/>
        <p:txBody>
          <a:bodyPr/>
          <a:lstStyle/>
          <a:p>
            <a:fld id="{82869989-EB00-4EE7-BCB5-25BDC5BB29F8}" type="slidenum">
              <a:rPr lang="en-US" smtClean="0">
                <a:solidFill>
                  <a:srgbClr val="2D2E2D"/>
                </a:solidFill>
              </a:rPr>
              <a:pPr/>
              <a:t>6</a:t>
            </a:fld>
            <a:endParaRPr lang="en-US" dirty="0">
              <a:solidFill>
                <a:srgbClr val="2D2E2D"/>
              </a:solidFill>
            </a:endParaRPr>
          </a:p>
        </p:txBody>
      </p:sp>
    </p:spTree>
    <p:extLst>
      <p:ext uri="{BB962C8B-B14F-4D97-AF65-F5344CB8AC3E}">
        <p14:creationId xmlns:p14="http://schemas.microsoft.com/office/powerpoint/2010/main" val="14489959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Major organizations all recognize the need to provide for multiple layers of fire safety</a:t>
            </a:r>
            <a:r>
              <a:rPr lang="en-US" baseline="0" dirty="0"/>
              <a:t> including the NFPA.</a:t>
            </a:r>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solidFill>
                  <a:srgbClr val="2D2E2D"/>
                </a:solidFill>
              </a:rPr>
              <a:pPr/>
              <a:t>7</a:t>
            </a:fld>
            <a:endParaRPr lang="en-US" dirty="0">
              <a:solidFill>
                <a:srgbClr val="2D2E2D"/>
              </a:solidFill>
            </a:endParaRPr>
          </a:p>
        </p:txBody>
      </p:sp>
    </p:spTree>
    <p:extLst>
      <p:ext uri="{BB962C8B-B14F-4D97-AF65-F5344CB8AC3E}">
        <p14:creationId xmlns:p14="http://schemas.microsoft.com/office/powerpoint/2010/main" val="13323613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solidFill>
                  <a:srgbClr val="2D2E2D"/>
                </a:solidFill>
              </a:rPr>
              <a:pPr/>
              <a:t>8</a:t>
            </a:fld>
            <a:endParaRPr lang="en-US" dirty="0">
              <a:solidFill>
                <a:srgbClr val="2D2E2D"/>
              </a:solidFill>
            </a:endParaRPr>
          </a:p>
        </p:txBody>
      </p:sp>
    </p:spTree>
    <p:extLst>
      <p:ext uri="{BB962C8B-B14F-4D97-AF65-F5344CB8AC3E}">
        <p14:creationId xmlns:p14="http://schemas.microsoft.com/office/powerpoint/2010/main" val="30176950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NIST was established as an outcome of the America Burning report.</a:t>
            </a:r>
          </a:p>
        </p:txBody>
      </p:sp>
      <p:sp>
        <p:nvSpPr>
          <p:cNvPr id="4" name="Slide Number Placeholder 3"/>
          <p:cNvSpPr>
            <a:spLocks noGrp="1"/>
          </p:cNvSpPr>
          <p:nvPr>
            <p:ph type="sldNum" sz="quarter" idx="10"/>
          </p:nvPr>
        </p:nvSpPr>
        <p:spPr/>
        <p:txBody>
          <a:bodyPr/>
          <a:lstStyle/>
          <a:p>
            <a:fld id="{82869989-EB00-4EE7-BCB5-25BDC5BB29F8}" type="slidenum">
              <a:rPr lang="en-US" smtClean="0">
                <a:solidFill>
                  <a:srgbClr val="2D2E2D"/>
                </a:solidFill>
              </a:rPr>
              <a:pPr/>
              <a:t>9</a:t>
            </a:fld>
            <a:endParaRPr lang="en-US" dirty="0">
              <a:solidFill>
                <a:srgbClr val="2D2E2D"/>
              </a:solidFill>
            </a:endParaRPr>
          </a:p>
        </p:txBody>
      </p:sp>
    </p:spTree>
    <p:extLst>
      <p:ext uri="{BB962C8B-B14F-4D97-AF65-F5344CB8AC3E}">
        <p14:creationId xmlns:p14="http://schemas.microsoft.com/office/powerpoint/2010/main" val="22681553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 we meet the expected safety and does acceptable risk exceed the minimums?  Project FAIL-SAFE</a:t>
            </a:r>
            <a:r>
              <a:rPr lang="en-US" baseline="0" dirty="0"/>
              <a:t> is working to better understand this and provide scientifically valid research.</a:t>
            </a:r>
            <a:endParaRPr lang="en-US" dirty="0"/>
          </a:p>
        </p:txBody>
      </p:sp>
      <p:sp>
        <p:nvSpPr>
          <p:cNvPr id="4" name="Slide Number Placeholder 3"/>
          <p:cNvSpPr>
            <a:spLocks noGrp="1"/>
          </p:cNvSpPr>
          <p:nvPr>
            <p:ph type="sldNum" sz="quarter" idx="10"/>
          </p:nvPr>
        </p:nvSpPr>
        <p:spPr/>
        <p:txBody>
          <a:bodyPr/>
          <a:lstStyle/>
          <a:p>
            <a:fld id="{82869989-EB00-4EE7-BCB5-25BDC5BB29F8}" type="slidenum">
              <a:rPr lang="en-US" smtClean="0">
                <a:solidFill>
                  <a:srgbClr val="2D2E2D"/>
                </a:solidFill>
              </a:rPr>
              <a:pPr/>
              <a:t>10</a:t>
            </a:fld>
            <a:endParaRPr lang="en-US" dirty="0">
              <a:solidFill>
                <a:srgbClr val="2D2E2D"/>
              </a:solidFill>
            </a:endParaRPr>
          </a:p>
        </p:txBody>
      </p:sp>
    </p:spTree>
    <p:extLst>
      <p:ext uri="{BB962C8B-B14F-4D97-AF65-F5344CB8AC3E}">
        <p14:creationId xmlns:p14="http://schemas.microsoft.com/office/powerpoint/2010/main" val="33897751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 y="0"/>
            <a:ext cx="12192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1293845" y="1909346"/>
            <a:ext cx="9604310" cy="3383280"/>
          </a:xfrm>
        </p:spPr>
        <p:txBody>
          <a:bodyPr anchor="b">
            <a:normAutofit/>
          </a:bodyPr>
          <a:lstStyle>
            <a:lvl1pPr algn="l">
              <a:lnSpc>
                <a:spcPct val="76000"/>
              </a:lnSpc>
              <a:defRPr sz="8000" cap="none"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3845" y="5432564"/>
            <a:ext cx="9604310" cy="457200"/>
          </a:xfrm>
        </p:spPr>
        <p:txBody>
          <a:bodyPr>
            <a:normAutofit/>
          </a:bodyPr>
          <a:lstStyle>
            <a:lvl1pPr marL="0" indent="0" algn="l">
              <a:spcBef>
                <a:spcPts val="0"/>
              </a:spcBef>
              <a:buNone/>
              <a:defRPr sz="2000" b="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58" name="Straight Connector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pic>
        <p:nvPicPr>
          <p:cNvPr id="57" name="Picture 5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95505" y="6126372"/>
            <a:ext cx="1797513" cy="767186"/>
          </a:xfrm>
          <a:prstGeom prst="rect">
            <a:avLst/>
          </a:prstGeom>
        </p:spPr>
      </p:pic>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12192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295400" y="2541573"/>
            <a:ext cx="9601200" cy="2743200"/>
          </a:xfrm>
        </p:spPr>
        <p:txBody>
          <a:bodyPr anchor="b">
            <a:normAutofit/>
          </a:bodyPr>
          <a:lstStyle>
            <a:lvl1pPr>
              <a:lnSpc>
                <a:spcPct val="85000"/>
              </a:lnSpc>
              <a:defRPr sz="60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295400"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cxnSp>
        <p:nvCxnSpPr>
          <p:cNvPr id="58" name="Straight Connector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25093" y="6071430"/>
            <a:ext cx="1908823" cy="814694"/>
          </a:xfrm>
          <a:prstGeom prst="rect">
            <a:avLst/>
          </a:prstGeom>
        </p:spPr>
      </p:pic>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954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2954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954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246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12192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pic>
        <p:nvPicPr>
          <p:cNvPr id="56" name="Picture 5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25093" y="6071430"/>
            <a:ext cx="1908823" cy="814694"/>
          </a:xfrm>
          <a:prstGeom prst="rect">
            <a:avLst/>
          </a:prstGeom>
        </p:spPr>
      </p:pic>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12192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13152" y="571500"/>
            <a:ext cx="3657600" cy="2197100"/>
          </a:xfrm>
        </p:spPr>
        <p:txBody>
          <a:bodyPr anchor="b">
            <a:normAutofit/>
          </a:bodyPr>
          <a:lstStyle>
            <a:lvl1pPr>
              <a:defRPr sz="26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543197"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cxnSp>
        <p:nvCxnSpPr>
          <p:cNvPr id="60" name="Straight Connector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pic>
        <p:nvPicPr>
          <p:cNvPr id="61" name="Picture 6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25093" y="6071430"/>
            <a:ext cx="1908823" cy="814694"/>
          </a:xfrm>
          <a:prstGeom prst="rect">
            <a:avLst/>
          </a:prstGeom>
        </p:spPr>
      </p:pic>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12192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12" y="-159"/>
            <a:ext cx="7315200" cy="685800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cxnSp>
        <p:nvCxnSpPr>
          <p:cNvPr id="59" name="Straight Connector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909560" y="576072"/>
            <a:ext cx="3657600" cy="2194560"/>
          </a:xfrm>
        </p:spPr>
        <p:txBody>
          <a:bodyPr anchor="b">
            <a:normAutofit/>
          </a:bodyPr>
          <a:lstStyle>
            <a:lvl1pPr>
              <a:defRPr sz="2600">
                <a:solidFill>
                  <a:schemeClr val="bg1"/>
                </a:solidFill>
              </a:defRPr>
            </a:lvl1pPr>
          </a:lstStyle>
          <a:p>
            <a:r>
              <a:rPr lang="en-US"/>
              <a:t>Click to edit Master title style</a:t>
            </a:r>
          </a:p>
        </p:txBody>
      </p:sp>
      <p:sp>
        <p:nvSpPr>
          <p:cNvPr id="4" name="Text Placeholder 3"/>
          <p:cNvSpPr>
            <a:spLocks noGrp="1"/>
          </p:cNvSpPr>
          <p:nvPr>
            <p:ph type="body" sz="half" idx="2"/>
          </p:nvPr>
        </p:nvSpPr>
        <p:spPr>
          <a:xfrm>
            <a:off x="7909560"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61" name="Picture 6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025093" y="6071430"/>
            <a:ext cx="1908823" cy="814694"/>
          </a:xfrm>
          <a:prstGeom prst="rect">
            <a:avLst/>
          </a:prstGeom>
        </p:spPr>
      </p:pic>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0"/>
            <a:ext cx="12192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userDrawn="1"/>
        </p:nvCxnSpPr>
        <p:spPr>
          <a:xfrm>
            <a:off x="609600" y="6172200"/>
            <a:ext cx="10972800" cy="0"/>
          </a:xfrm>
          <a:prstGeom prst="line">
            <a:avLst/>
          </a:prstGeom>
          <a:ln w="12700"/>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9995505" y="6126372"/>
            <a:ext cx="1797513" cy="767186"/>
          </a:xfrm>
          <a:prstGeom prst="rect">
            <a:avLst/>
          </a:prstGeom>
        </p:spPr>
      </p:pic>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8pPr>
      <a:lvl9pPr marL="2057400" indent="-179388" algn="l" defTabSz="914400" rtl="0" eaLnBrk="1" latinLnBrk="0" hangingPunct="1">
        <a:lnSpc>
          <a:spcPct val="90000"/>
        </a:lnSpc>
        <a:spcBef>
          <a:spcPts val="600"/>
        </a:spcBef>
        <a:buClr>
          <a:schemeClr val="accent1"/>
        </a:buClr>
        <a:buSzPct val="100000"/>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3.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9164" y="2883877"/>
            <a:ext cx="9601200" cy="1533379"/>
          </a:xfrm>
        </p:spPr>
        <p:txBody>
          <a:bodyPr>
            <a:normAutofit fontScale="90000"/>
          </a:bodyPr>
          <a:lstStyle/>
          <a:p>
            <a:pPr algn="ctr">
              <a:lnSpc>
                <a:spcPct val="100000"/>
              </a:lnSpc>
              <a:spcBef>
                <a:spcPts val="1200"/>
              </a:spcBef>
              <a:spcAft>
                <a:spcPts val="1200"/>
              </a:spcAft>
            </a:pPr>
            <a:br>
              <a:rPr lang="en-US" sz="6600" dirty="0">
                <a:solidFill>
                  <a:schemeClr val="bg2"/>
                </a:solidFill>
              </a:rPr>
            </a:br>
            <a:r>
              <a:rPr lang="en-US" sz="8000" dirty="0">
                <a:solidFill>
                  <a:schemeClr val="bg2"/>
                </a:solidFill>
              </a:rPr>
              <a:t>Project FAIL-SAFE</a:t>
            </a:r>
            <a:endParaRPr lang="en-US" sz="8000" b="0" dirty="0"/>
          </a:p>
        </p:txBody>
      </p:sp>
      <p:sp>
        <p:nvSpPr>
          <p:cNvPr id="3" name="Rectangle 2"/>
          <p:cNvSpPr/>
          <p:nvPr/>
        </p:nvSpPr>
        <p:spPr>
          <a:xfrm>
            <a:off x="1391141" y="4995782"/>
            <a:ext cx="6096000" cy="1194173"/>
          </a:xfrm>
          <a:prstGeom prst="rect">
            <a:avLst/>
          </a:prstGeom>
        </p:spPr>
        <p:txBody>
          <a:bodyPr>
            <a:spAutoFit/>
          </a:bodyPr>
          <a:lstStyle/>
          <a:p>
            <a:pPr>
              <a:lnSpc>
                <a:spcPct val="90000"/>
              </a:lnSpc>
              <a:spcAft>
                <a:spcPts val="600"/>
              </a:spcAft>
              <a:buClr>
                <a:srgbClr val="D15A3E"/>
              </a:buClr>
              <a:buSzPct val="100000"/>
              <a:defRPr/>
            </a:pPr>
            <a:endParaRPr lang="en-US" sz="2000" b="1" kern="0" dirty="0">
              <a:solidFill>
                <a:srgbClr val="000000"/>
              </a:solidFill>
              <a:latin typeface="Arial Narrow" panose="020B0606020202030204" pitchFamily="34" charset="0"/>
            </a:endParaRPr>
          </a:p>
          <a:p>
            <a:pPr>
              <a:lnSpc>
                <a:spcPct val="90000"/>
              </a:lnSpc>
              <a:buClr>
                <a:srgbClr val="D15A3E"/>
              </a:buClr>
              <a:buSzPct val="100000"/>
              <a:defRPr/>
            </a:pPr>
            <a:r>
              <a:rPr lang="en-US" b="1" kern="0" dirty="0">
                <a:solidFill>
                  <a:srgbClr val="000000"/>
                </a:solidFill>
                <a:latin typeface="Arial Narrow" panose="020B0606020202030204" pitchFamily="34" charset="0"/>
              </a:rPr>
              <a:t>Jon Narva</a:t>
            </a:r>
          </a:p>
          <a:p>
            <a:pPr>
              <a:lnSpc>
                <a:spcPct val="90000"/>
              </a:lnSpc>
              <a:buClr>
                <a:srgbClr val="D15A3E"/>
              </a:buClr>
              <a:buSzPct val="100000"/>
              <a:defRPr/>
            </a:pPr>
            <a:r>
              <a:rPr lang="en-US" b="1" kern="0" dirty="0">
                <a:solidFill>
                  <a:srgbClr val="000000"/>
                </a:solidFill>
                <a:latin typeface="Arial Narrow" panose="020B0606020202030204" pitchFamily="34" charset="0"/>
              </a:rPr>
              <a:t>Director of External Relations</a:t>
            </a:r>
          </a:p>
          <a:p>
            <a:pPr>
              <a:lnSpc>
                <a:spcPct val="90000"/>
              </a:lnSpc>
              <a:buClr>
                <a:srgbClr val="D15A3E"/>
              </a:buClr>
              <a:buSzPct val="100000"/>
              <a:defRPr/>
            </a:pPr>
            <a:r>
              <a:rPr lang="en-US" b="1" kern="0" dirty="0">
                <a:solidFill>
                  <a:srgbClr val="000000"/>
                </a:solidFill>
                <a:latin typeface="Arial Narrow" panose="020B0606020202030204" pitchFamily="34" charset="0"/>
              </a:rPr>
              <a:t>NASFM Fire Research &amp; Education Foundation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23359" y="837903"/>
            <a:ext cx="4412809" cy="2180493"/>
          </a:xfrm>
          <a:prstGeom prst="rect">
            <a:avLst/>
          </a:prstGeom>
        </p:spPr>
      </p:pic>
    </p:spTree>
    <p:extLst>
      <p:ext uri="{BB962C8B-B14F-4D97-AF65-F5344CB8AC3E}">
        <p14:creationId xmlns:p14="http://schemas.microsoft.com/office/powerpoint/2010/main" val="2074253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3853"/>
            <a:ext cx="12192000" cy="1142385"/>
          </a:xfrm>
        </p:spPr>
        <p:txBody>
          <a:bodyPr/>
          <a:lstStyle/>
          <a:p>
            <a:pPr algn="ctr"/>
            <a:r>
              <a:rPr lang="en-US" dirty="0"/>
              <a:t>2015 International Codes</a:t>
            </a:r>
          </a:p>
        </p:txBody>
      </p:sp>
      <p:sp>
        <p:nvSpPr>
          <p:cNvPr id="3" name="Content Placeholder 2"/>
          <p:cNvSpPr>
            <a:spLocks noGrp="1"/>
          </p:cNvSpPr>
          <p:nvPr>
            <p:ph idx="1"/>
          </p:nvPr>
        </p:nvSpPr>
        <p:spPr>
          <a:xfrm>
            <a:off x="1295400" y="1981201"/>
            <a:ext cx="9601200" cy="3809999"/>
          </a:xfrm>
        </p:spPr>
        <p:txBody>
          <a:bodyPr>
            <a:normAutofit fontScale="77500" lnSpcReduction="20000"/>
          </a:bodyPr>
          <a:lstStyle/>
          <a:p>
            <a:pPr marL="82296" indent="0">
              <a:lnSpc>
                <a:spcPct val="80000"/>
              </a:lnSpc>
              <a:spcBef>
                <a:spcPct val="20000"/>
              </a:spcBef>
              <a:buClrTx/>
              <a:buSzTx/>
              <a:buNone/>
              <a:defRPr/>
            </a:pPr>
            <a:r>
              <a:rPr lang="en-US" sz="2200" b="1" dirty="0">
                <a:solidFill>
                  <a:prstClr val="black"/>
                </a:solidFill>
                <a:latin typeface="Arial" panose="020B0604020202020204" pitchFamily="34" charset="0"/>
                <a:cs typeface="Arial" panose="020B0604020202020204" pitchFamily="34" charset="0"/>
              </a:rPr>
              <a:t>Section 101.3 Intent</a:t>
            </a:r>
            <a:endParaRPr lang="en-US" sz="2200" dirty="0">
              <a:solidFill>
                <a:prstClr val="black"/>
              </a:solidFill>
              <a:latin typeface="Arial" panose="020B0604020202020204" pitchFamily="34" charset="0"/>
              <a:cs typeface="Arial" panose="020B0604020202020204" pitchFamily="34" charset="0"/>
            </a:endParaRPr>
          </a:p>
          <a:p>
            <a:pPr marL="82296" indent="0">
              <a:lnSpc>
                <a:spcPct val="80000"/>
              </a:lnSpc>
              <a:spcBef>
                <a:spcPct val="20000"/>
              </a:spcBef>
              <a:buClrTx/>
              <a:buSzTx/>
              <a:buNone/>
              <a:defRPr/>
            </a:pPr>
            <a:endParaRPr lang="en-US" sz="2200" dirty="0">
              <a:solidFill>
                <a:prstClr val="black"/>
              </a:solidFill>
              <a:latin typeface="Arial" panose="020B0604020202020204" pitchFamily="34" charset="0"/>
              <a:cs typeface="Arial" panose="020B0604020202020204" pitchFamily="34" charset="0"/>
            </a:endParaRPr>
          </a:p>
          <a:p>
            <a:pPr marL="82296" indent="0">
              <a:lnSpc>
                <a:spcPct val="80000"/>
              </a:lnSpc>
              <a:spcBef>
                <a:spcPct val="20000"/>
              </a:spcBef>
              <a:buClrTx/>
              <a:buSzTx/>
              <a:buNone/>
              <a:defRPr/>
            </a:pPr>
            <a:endParaRPr lang="en-US" sz="2200" dirty="0">
              <a:solidFill>
                <a:prstClr val="black"/>
              </a:solidFill>
              <a:latin typeface="Arial" panose="020B0604020202020204" pitchFamily="34" charset="0"/>
              <a:cs typeface="Arial" panose="020B0604020202020204" pitchFamily="34" charset="0"/>
            </a:endParaRPr>
          </a:p>
          <a:p>
            <a:pPr lvl="1">
              <a:defRPr/>
            </a:pPr>
            <a:r>
              <a:rPr lang="en-US" altLang="en-US" sz="2200" dirty="0"/>
              <a:t>Establish </a:t>
            </a:r>
            <a:r>
              <a:rPr lang="en-US" altLang="en-US" sz="2200" u="sng" dirty="0"/>
              <a:t>minimum requirements </a:t>
            </a:r>
            <a:r>
              <a:rPr lang="en-US" altLang="en-US" sz="2200" dirty="0"/>
              <a:t>to safeguard public health, safety and general welfare.</a:t>
            </a:r>
          </a:p>
          <a:p>
            <a:pPr lvl="1">
              <a:defRPr/>
            </a:pPr>
            <a:endParaRPr lang="en-US" altLang="en-US" sz="2200" dirty="0"/>
          </a:p>
          <a:p>
            <a:pPr lvl="1">
              <a:defRPr/>
            </a:pPr>
            <a:r>
              <a:rPr lang="en-US" altLang="en-US" sz="2200" dirty="0"/>
              <a:t>Safety to life and property from fire and other hazards.</a:t>
            </a:r>
          </a:p>
          <a:p>
            <a:pPr lvl="1">
              <a:defRPr/>
            </a:pPr>
            <a:endParaRPr lang="en-US" altLang="en-US" sz="2200" dirty="0"/>
          </a:p>
          <a:p>
            <a:pPr lvl="1">
              <a:defRPr/>
            </a:pPr>
            <a:r>
              <a:rPr lang="en-US" altLang="en-US" sz="2200" dirty="0"/>
              <a:t>To provide safety to fire fighters and emergency responders during emergency operations. </a:t>
            </a:r>
          </a:p>
          <a:p>
            <a:pPr lvl="1">
              <a:defRPr/>
            </a:pPr>
            <a:endParaRPr lang="en-US" altLang="en-US" sz="2200" dirty="0"/>
          </a:p>
          <a:p>
            <a:pPr marL="274320" lvl="1" indent="0" algn="ctr">
              <a:buNone/>
              <a:defRPr/>
            </a:pPr>
            <a:r>
              <a:rPr lang="en-US" altLang="en-US" sz="3600" b="1" cap="all" dirty="0">
                <a:solidFill>
                  <a:schemeClr val="accent1"/>
                </a:solidFill>
              </a:rPr>
              <a:t>DOEs the minimum MEET PUBLIC EXPECTATIONS?</a:t>
            </a:r>
          </a:p>
          <a:p>
            <a:pPr marL="82296" indent="0">
              <a:lnSpc>
                <a:spcPct val="80000"/>
              </a:lnSpc>
              <a:spcBef>
                <a:spcPct val="20000"/>
              </a:spcBef>
              <a:buClrTx/>
              <a:buSzTx/>
              <a:buNone/>
              <a:defRPr/>
            </a:pPr>
            <a:r>
              <a:rPr lang="en-US" altLang="en-US" sz="2200" dirty="0"/>
              <a:t>  </a:t>
            </a:r>
          </a:p>
          <a:p>
            <a:pPr marL="1714500" indent="0">
              <a:lnSpc>
                <a:spcPct val="80000"/>
              </a:lnSpc>
              <a:spcBef>
                <a:spcPct val="20000"/>
              </a:spcBef>
              <a:buClrTx/>
              <a:buSzTx/>
              <a:buNone/>
              <a:defRPr/>
            </a:pPr>
            <a:endParaRPr lang="en-US" dirty="0">
              <a:solidFill>
                <a:prstClr val="black"/>
              </a:solidFill>
              <a:latin typeface="Arial" panose="020B0604020202020204" pitchFamily="34" charset="0"/>
              <a:cs typeface="Arial" panose="020B0604020202020204" pitchFamily="34" charset="0"/>
            </a:endParaRPr>
          </a:p>
          <a:p>
            <a:pPr marL="0" indent="0">
              <a:buNone/>
            </a:pPr>
            <a:endParaRPr lang="en-US" dirty="0"/>
          </a:p>
        </p:txBody>
      </p:sp>
      <p:sp>
        <p:nvSpPr>
          <p:cNvPr id="4" name="TextBox 3"/>
          <p:cNvSpPr txBox="1"/>
          <p:nvPr/>
        </p:nvSpPr>
        <p:spPr>
          <a:xfrm>
            <a:off x="11785601" y="6539468"/>
            <a:ext cx="355600" cy="246221"/>
          </a:xfrm>
          <a:prstGeom prst="rect">
            <a:avLst/>
          </a:prstGeom>
          <a:noFill/>
        </p:spPr>
        <p:txBody>
          <a:bodyPr wrap="square" rtlCol="0">
            <a:spAutoFit/>
          </a:bodyPr>
          <a:lstStyle/>
          <a:p>
            <a:fld id="{160CD3F2-5618-443C-A4A2-A3008CF59897}" type="slidenum">
              <a:rPr lang="en-US" sz="1000" smtClean="0">
                <a:solidFill>
                  <a:srgbClr val="C00000"/>
                </a:solidFill>
              </a:rPr>
              <a:pPr/>
              <a:t>10</a:t>
            </a:fld>
            <a:endParaRPr lang="en-US" sz="1000" dirty="0">
              <a:solidFill>
                <a:srgbClr val="C00000"/>
              </a:solidFill>
            </a:endParaRPr>
          </a:p>
        </p:txBody>
      </p:sp>
    </p:spTree>
    <p:extLst>
      <p:ext uri="{BB962C8B-B14F-4D97-AF65-F5344CB8AC3E}">
        <p14:creationId xmlns:p14="http://schemas.microsoft.com/office/powerpoint/2010/main" val="2098943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8993" y="555128"/>
            <a:ext cx="9854013" cy="1142385"/>
          </a:xfrm>
        </p:spPr>
        <p:txBody>
          <a:bodyPr>
            <a:normAutofit/>
          </a:bodyPr>
          <a:lstStyle/>
          <a:p>
            <a:pPr algn="ctr"/>
            <a:r>
              <a:rPr lang="en-US" dirty="0"/>
              <a:t>NASFM Partnership for Safer Buildings 2002-2006</a:t>
            </a:r>
          </a:p>
        </p:txBody>
      </p:sp>
      <p:sp>
        <p:nvSpPr>
          <p:cNvPr id="3" name="Content Placeholder 2"/>
          <p:cNvSpPr>
            <a:spLocks noGrp="1"/>
          </p:cNvSpPr>
          <p:nvPr>
            <p:ph idx="1"/>
          </p:nvPr>
        </p:nvSpPr>
        <p:spPr/>
        <p:txBody>
          <a:bodyPr>
            <a:normAutofit fontScale="25000" lnSpcReduction="20000"/>
          </a:bodyPr>
          <a:lstStyle/>
          <a:p>
            <a:pPr marL="82296" indent="0">
              <a:buNone/>
              <a:defRPr/>
            </a:pPr>
            <a:endParaRPr lang="en-US" sz="8000" dirty="0">
              <a:solidFill>
                <a:schemeClr val="bg2"/>
              </a:solidFill>
            </a:endParaRPr>
          </a:p>
          <a:p>
            <a:pPr marL="356934" lvl="1">
              <a:lnSpc>
                <a:spcPct val="120000"/>
              </a:lnSpc>
              <a:buClr>
                <a:schemeClr val="bg2"/>
              </a:buClr>
              <a:defRPr/>
            </a:pPr>
            <a:r>
              <a:rPr lang="en-US" sz="8000" dirty="0"/>
              <a:t>1.  	Balance and redundancy are the keys to good fire protection.</a:t>
            </a:r>
          </a:p>
          <a:p>
            <a:pPr marL="356934" lvl="1">
              <a:lnSpc>
                <a:spcPct val="120000"/>
              </a:lnSpc>
              <a:buClr>
                <a:schemeClr val="bg2"/>
              </a:buClr>
              <a:defRPr/>
            </a:pPr>
            <a:r>
              <a:rPr lang="en-US" sz="8000" dirty="0"/>
              <a:t>2.  	Reverse the trends toward less expensive construction in favor of safe    	construction in new codes.</a:t>
            </a:r>
            <a:endParaRPr lang="en-US" sz="8200" dirty="0"/>
          </a:p>
          <a:p>
            <a:pPr marL="356934" lvl="1">
              <a:lnSpc>
                <a:spcPct val="120000"/>
              </a:lnSpc>
              <a:buClr>
                <a:schemeClr val="bg2"/>
              </a:buClr>
              <a:defRPr/>
            </a:pPr>
            <a:r>
              <a:rPr lang="en-US" sz="8000" dirty="0"/>
              <a:t>3.	Except were lives can be saved, Fire Chiefs may now allow buildings to 	burn rather than risk fire fighters’ lives.</a:t>
            </a:r>
          </a:p>
          <a:p>
            <a:pPr marL="814134" lvl="1" indent="-457200">
              <a:lnSpc>
                <a:spcPct val="120000"/>
              </a:lnSpc>
              <a:buFont typeface="+mj-lt"/>
              <a:buAutoNum type="arabicPeriod"/>
              <a:defRPr/>
            </a:pPr>
            <a:endParaRPr lang="en-US" sz="8000" i="1" dirty="0">
              <a:solidFill>
                <a:schemeClr val="bg2"/>
              </a:solidFill>
            </a:endParaRPr>
          </a:p>
          <a:p>
            <a:pPr marL="63500" indent="0">
              <a:buNone/>
              <a:defRPr/>
            </a:pPr>
            <a:endParaRPr lang="en-US" sz="8000" i="1" dirty="0">
              <a:solidFill>
                <a:schemeClr val="bg1"/>
              </a:solidFill>
            </a:endParaRPr>
          </a:p>
          <a:p>
            <a:pPr marL="63500" indent="0">
              <a:buNone/>
              <a:defRPr/>
            </a:pPr>
            <a:endParaRPr lang="en-US" sz="8000" i="1" dirty="0">
              <a:solidFill>
                <a:schemeClr val="bg1"/>
              </a:solidFill>
            </a:endParaRPr>
          </a:p>
          <a:p>
            <a:pPr marL="63500" indent="0" algn="r">
              <a:buNone/>
              <a:defRPr/>
            </a:pPr>
            <a:r>
              <a:rPr lang="en-US" sz="4800" i="1" dirty="0"/>
              <a:t>Source: </a:t>
            </a:r>
            <a:r>
              <a:rPr lang="en-US" sz="4800" i="1" dirty="0" err="1"/>
              <a:t>www:firemarshals.org</a:t>
            </a:r>
            <a:endParaRPr lang="en-US" sz="4800" i="1" dirty="0"/>
          </a:p>
          <a:p>
            <a:pPr marL="0" indent="0">
              <a:buNone/>
            </a:pPr>
            <a:endParaRPr lang="en-US" dirty="0"/>
          </a:p>
        </p:txBody>
      </p:sp>
      <p:sp>
        <p:nvSpPr>
          <p:cNvPr id="4" name="TextBox 3"/>
          <p:cNvSpPr txBox="1"/>
          <p:nvPr/>
        </p:nvSpPr>
        <p:spPr>
          <a:xfrm>
            <a:off x="11785601" y="6539468"/>
            <a:ext cx="355600" cy="246221"/>
          </a:xfrm>
          <a:prstGeom prst="rect">
            <a:avLst/>
          </a:prstGeom>
          <a:noFill/>
        </p:spPr>
        <p:txBody>
          <a:bodyPr wrap="square" rtlCol="0">
            <a:spAutoFit/>
          </a:bodyPr>
          <a:lstStyle/>
          <a:p>
            <a:fld id="{8D835533-4BC3-4FC0-9C29-E7C2CCFF64B8}" type="slidenum">
              <a:rPr lang="en-US" sz="1000" smtClean="0">
                <a:solidFill>
                  <a:srgbClr val="C00000"/>
                </a:solidFill>
              </a:rPr>
              <a:pPr/>
              <a:t>11</a:t>
            </a:fld>
            <a:endParaRPr lang="en-US" sz="1000" dirty="0">
              <a:solidFill>
                <a:srgbClr val="C00000"/>
              </a:solidFill>
            </a:endParaRPr>
          </a:p>
        </p:txBody>
      </p:sp>
    </p:spTree>
    <p:extLst>
      <p:ext uri="{BB962C8B-B14F-4D97-AF65-F5344CB8AC3E}">
        <p14:creationId xmlns:p14="http://schemas.microsoft.com/office/powerpoint/2010/main" val="1510205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059678" y="1159934"/>
            <a:ext cx="10092583" cy="3699881"/>
          </a:xfrm>
        </p:spPr>
        <p:txBody>
          <a:bodyPr>
            <a:noAutofit/>
          </a:bodyPr>
          <a:lstStyle/>
          <a:p>
            <a:pPr marL="0" indent="0" algn="ctr">
              <a:buNone/>
            </a:pPr>
            <a:r>
              <a:rPr lang="en-US" sz="3200" b="1" dirty="0">
                <a:solidFill>
                  <a:schemeClr val="accent1"/>
                </a:solidFill>
                <a:latin typeface="+mj-lt"/>
              </a:rPr>
              <a:t>“We think we've gone too far with the trade-offs in the codes, and we're seeking to reverse that trend”</a:t>
            </a:r>
          </a:p>
          <a:p>
            <a:pPr marL="0" indent="0" algn="r">
              <a:buNone/>
            </a:pPr>
            <a:r>
              <a:rPr lang="en-US" sz="3600" b="1" dirty="0"/>
              <a:t>	</a:t>
            </a:r>
            <a:r>
              <a:rPr lang="en-US" sz="3200" dirty="0"/>
              <a:t>New York State Fire Administrator James 	Burns, president (past) of the National 	Association of State Fire Marshals.</a:t>
            </a:r>
          </a:p>
        </p:txBody>
      </p:sp>
      <p:sp>
        <p:nvSpPr>
          <p:cNvPr id="5" name="Text Placeholder 4"/>
          <p:cNvSpPr>
            <a:spLocks noGrp="1"/>
          </p:cNvSpPr>
          <p:nvPr>
            <p:ph type="body" sz="half" idx="4294967295"/>
          </p:nvPr>
        </p:nvSpPr>
        <p:spPr>
          <a:xfrm>
            <a:off x="625025" y="4517983"/>
            <a:ext cx="3657600" cy="2286000"/>
          </a:xfrm>
        </p:spPr>
        <p:txBody>
          <a:bodyPr/>
          <a:lstStyle/>
          <a:p>
            <a:pPr marL="0" lvl="0" indent="0" eaLnBrk="0" fontAlgn="base" hangingPunct="0">
              <a:lnSpc>
                <a:spcPct val="100000"/>
              </a:lnSpc>
              <a:spcBef>
                <a:spcPct val="0"/>
              </a:spcBef>
              <a:spcAft>
                <a:spcPct val="0"/>
              </a:spcAft>
              <a:buClrTx/>
              <a:buSzTx/>
              <a:buNone/>
            </a:pPr>
            <a:r>
              <a:rPr lang="en-US" altLang="en-US" sz="3200" b="1" dirty="0">
                <a:solidFill>
                  <a:schemeClr val="tx2"/>
                </a:solidFill>
                <a:ea typeface="Times New Roman" panose="02020603050405020304" pitchFamily="18" charset="0"/>
                <a:cs typeface="Arial" panose="020B0604020202020204" pitchFamily="34" charset="0"/>
              </a:rPr>
              <a:t>USA Today</a:t>
            </a:r>
            <a:endParaRPr lang="en-US" altLang="en-US" sz="3200" dirty="0">
              <a:solidFill>
                <a:schemeClr val="tx2"/>
              </a:solidFill>
            </a:endParaRPr>
          </a:p>
          <a:p>
            <a:pPr marL="0" lvl="0" indent="0" eaLnBrk="0" fontAlgn="base" hangingPunct="0">
              <a:lnSpc>
                <a:spcPct val="100000"/>
              </a:lnSpc>
              <a:spcBef>
                <a:spcPct val="0"/>
              </a:spcBef>
              <a:spcAft>
                <a:spcPct val="0"/>
              </a:spcAft>
              <a:buClrTx/>
              <a:buSzTx/>
              <a:buNone/>
            </a:pPr>
            <a:r>
              <a:rPr lang="en-US" altLang="en-US" dirty="0">
                <a:solidFill>
                  <a:schemeClr val="tx2"/>
                </a:solidFill>
                <a:ea typeface="Times New Roman" panose="02020603050405020304" pitchFamily="18" charset="0"/>
                <a:cs typeface="Arial" panose="020B0604020202020204" pitchFamily="34" charset="0"/>
              </a:rPr>
              <a:t>February 12, 2006</a:t>
            </a:r>
            <a:endParaRPr lang="en-US" dirty="0">
              <a:solidFill>
                <a:schemeClr val="tx2"/>
              </a:solidFill>
            </a:endParaRPr>
          </a:p>
        </p:txBody>
      </p:sp>
      <p:sp>
        <p:nvSpPr>
          <p:cNvPr id="4" name="Rectangle 2"/>
          <p:cNvSpPr>
            <a:spLocks noChangeArrowheads="1"/>
          </p:cNvSpPr>
          <p:nvPr/>
        </p:nvSpPr>
        <p:spPr bwMode="auto">
          <a:xfrm>
            <a:off x="1228725" y="793943"/>
            <a:ext cx="110799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bg2"/>
                </a:solidFill>
                <a:effectLst/>
                <a:ea typeface="Times New Roman" panose="02020603050405020304" pitchFamily="18" charset="0"/>
              </a:rPr>
              <a:t>	</a:t>
            </a:r>
            <a:endParaRPr kumimoji="0" lang="en-US" altLang="en-US" sz="800" b="0" i="0" u="none" strike="noStrike" cap="none" normalizeH="0" baseline="0" dirty="0">
              <a:ln>
                <a:noFill/>
              </a:ln>
              <a:solidFill>
                <a:schemeClr val="bg2"/>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07403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733425" y="523875"/>
            <a:ext cx="10563225" cy="1960548"/>
          </a:xfrm>
        </p:spPr>
        <p:txBody>
          <a:bodyPr/>
          <a:lstStyle/>
          <a:p>
            <a:r>
              <a:rPr lang="en-US" dirty="0">
                <a:solidFill>
                  <a:schemeClr val="bg2"/>
                </a:solidFill>
              </a:rPr>
              <a:t>The Million Dollar Question?</a:t>
            </a:r>
          </a:p>
        </p:txBody>
      </p:sp>
      <p:sp>
        <p:nvSpPr>
          <p:cNvPr id="8" name="Content Placeholder 7"/>
          <p:cNvSpPr>
            <a:spLocks noGrp="1"/>
          </p:cNvSpPr>
          <p:nvPr>
            <p:ph type="body" idx="1"/>
          </p:nvPr>
        </p:nvSpPr>
        <p:spPr>
          <a:xfrm>
            <a:off x="1304925" y="3086100"/>
            <a:ext cx="9601200" cy="2040636"/>
          </a:xfrm>
        </p:spPr>
        <p:txBody>
          <a:bodyPr>
            <a:normAutofit/>
          </a:bodyPr>
          <a:lstStyle/>
          <a:p>
            <a:pPr algn="ctr"/>
            <a:r>
              <a:rPr lang="en-US" sz="3300" b="1" dirty="0"/>
              <a:t>Do the model code’s provide for holistic building safety and resiliency based on valid scientific research?</a:t>
            </a:r>
            <a:endParaRPr lang="en-US" sz="3300" dirty="0"/>
          </a:p>
          <a:p>
            <a:pPr marL="0" indent="0">
              <a:buNone/>
            </a:pPr>
            <a:endParaRPr lang="en-US" dirty="0"/>
          </a:p>
        </p:txBody>
      </p:sp>
    </p:spTree>
    <p:extLst>
      <p:ext uri="{BB962C8B-B14F-4D97-AF65-F5344CB8AC3E}">
        <p14:creationId xmlns:p14="http://schemas.microsoft.com/office/powerpoint/2010/main" val="28677055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6276975" y="-98067"/>
            <a:ext cx="5915025" cy="3923634"/>
          </a:xfrm>
          <a:prstGeom prst="rect">
            <a:avLst/>
          </a:prstGeom>
        </p:spPr>
      </p:pic>
      <p:sp>
        <p:nvSpPr>
          <p:cNvPr id="2" name="Title 1"/>
          <p:cNvSpPr>
            <a:spLocks noGrp="1"/>
          </p:cNvSpPr>
          <p:nvPr>
            <p:ph type="title"/>
          </p:nvPr>
        </p:nvSpPr>
        <p:spPr>
          <a:xfrm>
            <a:off x="1152525" y="381615"/>
            <a:ext cx="9601200" cy="1142385"/>
          </a:xfrm>
        </p:spPr>
        <p:txBody>
          <a:bodyPr/>
          <a:lstStyle/>
          <a:p>
            <a:r>
              <a:rPr lang="en-US" dirty="0"/>
              <a:t>The New “Baseline” for Life Safety</a:t>
            </a:r>
          </a:p>
        </p:txBody>
      </p:sp>
      <p:sp>
        <p:nvSpPr>
          <p:cNvPr id="3" name="Content Placeholder 2"/>
          <p:cNvSpPr>
            <a:spLocks noGrp="1"/>
          </p:cNvSpPr>
          <p:nvPr>
            <p:ph idx="1"/>
          </p:nvPr>
        </p:nvSpPr>
        <p:spPr>
          <a:xfrm>
            <a:off x="1476375" y="3287284"/>
            <a:ext cx="9601200" cy="3809999"/>
          </a:xfrm>
        </p:spPr>
        <p:txBody>
          <a:bodyPr/>
          <a:lstStyle/>
          <a:p>
            <a:r>
              <a:rPr lang="en-US" dirty="0"/>
              <a:t>Fire Sprinkler Systems can improve fire safety in every building, but…</a:t>
            </a:r>
          </a:p>
          <a:p>
            <a:pPr lvl="1"/>
            <a:r>
              <a:rPr lang="en-US" dirty="0"/>
              <a:t>…have sprinkler trade-offs gone too far?</a:t>
            </a:r>
          </a:p>
          <a:p>
            <a:pPr lvl="1"/>
            <a:r>
              <a:rPr lang="en-US" dirty="0"/>
              <a:t>…is there more room for additional trade-offs?</a:t>
            </a:r>
          </a:p>
          <a:p>
            <a:pPr lvl="1"/>
            <a:r>
              <a:rPr lang="en-US" dirty="0"/>
              <a:t>…how do we determine which trade-offs, or combination of trade-offs, are safe?</a:t>
            </a:r>
          </a:p>
        </p:txBody>
      </p:sp>
    </p:spTree>
    <p:extLst>
      <p:ext uri="{BB962C8B-B14F-4D97-AF65-F5344CB8AC3E}">
        <p14:creationId xmlns:p14="http://schemas.microsoft.com/office/powerpoint/2010/main" val="974773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type="pic" idx="1"/>
            <p:extLst>
              <p:ext uri="{D42A27DB-BD31-4B8C-83A1-F6EECF244321}">
                <p14:modId xmlns:p14="http://schemas.microsoft.com/office/powerpoint/2010/main" val="1895226413"/>
              </p:ext>
            </p:extLst>
          </p:nvPr>
        </p:nvGraphicFramePr>
        <p:xfrm>
          <a:off x="4763" y="0"/>
          <a:ext cx="73152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le 3"/>
          <p:cNvSpPr>
            <a:spLocks noGrp="1"/>
          </p:cNvSpPr>
          <p:nvPr>
            <p:ph type="title"/>
          </p:nvPr>
        </p:nvSpPr>
        <p:spPr/>
        <p:txBody>
          <a:bodyPr>
            <a:normAutofit/>
          </a:bodyPr>
          <a:lstStyle/>
          <a:p>
            <a:pPr algn="ctr"/>
            <a:r>
              <a:rPr lang="en-US" sz="2800" dirty="0"/>
              <a:t>Project FAIL-SAFE Highlights</a:t>
            </a:r>
          </a:p>
        </p:txBody>
      </p:sp>
      <p:sp>
        <p:nvSpPr>
          <p:cNvPr id="7" name="Text Placeholder 6"/>
          <p:cNvSpPr>
            <a:spLocks noGrp="1"/>
          </p:cNvSpPr>
          <p:nvPr>
            <p:ph type="body" sz="half" idx="2"/>
          </p:nvPr>
        </p:nvSpPr>
        <p:spPr/>
        <p:txBody>
          <a:bodyPr/>
          <a:lstStyle/>
          <a:p>
            <a:r>
              <a:rPr lang="en-US" dirty="0"/>
              <a:t>4 primary research bands</a:t>
            </a:r>
          </a:p>
          <a:p>
            <a:r>
              <a:rPr lang="en-US" dirty="0"/>
              <a:t>9 phases of research</a:t>
            </a:r>
          </a:p>
          <a:p>
            <a:r>
              <a:rPr lang="en-US" dirty="0"/>
              <a:t>The MATRIX to provide “real-world” look at academic work</a:t>
            </a:r>
          </a:p>
          <a:p>
            <a:r>
              <a:rPr lang="en-US" dirty="0"/>
              <a:t>Clear evidence to inform code decisions at the national, state and local levels</a:t>
            </a:r>
          </a:p>
        </p:txBody>
      </p:sp>
    </p:spTree>
    <p:extLst>
      <p:ext uri="{BB962C8B-B14F-4D97-AF65-F5344CB8AC3E}">
        <p14:creationId xmlns:p14="http://schemas.microsoft.com/office/powerpoint/2010/main" val="1978527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a:t>Code Analysis</a:t>
            </a:r>
            <a:br>
              <a:rPr lang="en-US" sz="2800" dirty="0"/>
            </a:br>
            <a:endParaRPr lang="en-US" dirty="0"/>
          </a:p>
        </p:txBody>
      </p:sp>
      <p:sp>
        <p:nvSpPr>
          <p:cNvPr id="4" name="Text Placeholder 3"/>
          <p:cNvSpPr>
            <a:spLocks noGrp="1"/>
          </p:cNvSpPr>
          <p:nvPr>
            <p:ph type="body" sz="half" idx="2"/>
          </p:nvPr>
        </p:nvSpPr>
        <p:spPr>
          <a:xfrm>
            <a:off x="7809360" y="3041961"/>
            <a:ext cx="3857999" cy="2286000"/>
          </a:xfrm>
        </p:spPr>
        <p:txBody>
          <a:bodyPr/>
          <a:lstStyle/>
          <a:p>
            <a:r>
              <a:rPr lang="en-US" dirty="0"/>
              <a:t>FIRE Tool (Fire Incident Risk Evaluation)</a:t>
            </a:r>
          </a:p>
          <a:p>
            <a:r>
              <a:rPr lang="en-US" dirty="0"/>
              <a:t>Characteristics and requirements in the 2015 International Building Code.</a:t>
            </a:r>
          </a:p>
          <a:p>
            <a:r>
              <a:rPr lang="en-US" dirty="0"/>
              <a:t>Combination of Occupancy Group and Construction Type</a:t>
            </a:r>
          </a:p>
          <a:p>
            <a:endParaRPr lang="en-US" dirty="0"/>
          </a:p>
          <a:p>
            <a:endParaRPr lang="en-US" dirty="0"/>
          </a:p>
          <a:p>
            <a:endParaRPr lang="en-US" dirty="0"/>
          </a:p>
          <a:p>
            <a:endParaRPr lang="en-US" dirty="0"/>
          </a:p>
        </p:txBody>
      </p:sp>
      <p:sp>
        <p:nvSpPr>
          <p:cNvPr id="7" name="Picture Placeholder 6"/>
          <p:cNvSpPr>
            <a:spLocks noGrp="1"/>
          </p:cNvSpPr>
          <p:nvPr>
            <p:ph type="pic" idx="1"/>
          </p:nvPr>
        </p:nvSpPr>
        <p:spPr>
          <a:xfrm>
            <a:off x="1365259" y="1217774"/>
            <a:ext cx="4572000" cy="4572000"/>
          </a:xfrm>
          <a:prstGeom prst="circularArrow">
            <a:avLst>
              <a:gd name="adj1" fmla="val 10980"/>
              <a:gd name="adj2" fmla="val 1142322"/>
              <a:gd name="adj3" fmla="val 4500000"/>
              <a:gd name="adj4" fmla="val 10800000"/>
              <a:gd name="adj5" fmla="val 125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Rectangle 7"/>
          <p:cNvSpPr/>
          <p:nvPr/>
        </p:nvSpPr>
        <p:spPr>
          <a:xfrm>
            <a:off x="2795095" y="2770632"/>
            <a:ext cx="1712328" cy="1077218"/>
          </a:xfrm>
          <a:prstGeom prst="rect">
            <a:avLst/>
          </a:prstGeom>
        </p:spPr>
        <p:txBody>
          <a:bodyPr wrap="none">
            <a:spAutoFit/>
          </a:bodyPr>
          <a:lstStyle/>
          <a:p>
            <a:pPr lvl="0" algn="ctr"/>
            <a:r>
              <a:rPr lang="en-US" sz="3200" dirty="0"/>
              <a:t>Code</a:t>
            </a:r>
          </a:p>
          <a:p>
            <a:pPr lvl="0" algn="ctr"/>
            <a:r>
              <a:rPr lang="en-US" sz="3200" dirty="0"/>
              <a:t>Analysis</a:t>
            </a:r>
          </a:p>
        </p:txBody>
      </p:sp>
    </p:spTree>
    <p:extLst>
      <p:ext uri="{BB962C8B-B14F-4D97-AF65-F5344CB8AC3E}">
        <p14:creationId xmlns:p14="http://schemas.microsoft.com/office/powerpoint/2010/main" val="3122511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idx="1"/>
          </p:nvPr>
        </p:nvSpPr>
        <p:spPr/>
      </p:sp>
      <p:sp>
        <p:nvSpPr>
          <p:cNvPr id="3" name="Title 2"/>
          <p:cNvSpPr>
            <a:spLocks noGrp="1"/>
          </p:cNvSpPr>
          <p:nvPr>
            <p:ph type="title"/>
          </p:nvPr>
        </p:nvSpPr>
        <p:spPr/>
        <p:txBody>
          <a:bodyPr/>
          <a:lstStyle/>
          <a:p>
            <a:r>
              <a:rPr lang="en-US" sz="2800" dirty="0"/>
              <a:t>Literature</a:t>
            </a:r>
            <a:r>
              <a:rPr lang="en-US" dirty="0"/>
              <a:t> Review</a:t>
            </a:r>
            <a:br>
              <a:rPr lang="en-US" dirty="0"/>
            </a:br>
            <a:endParaRPr lang="en-US" dirty="0"/>
          </a:p>
        </p:txBody>
      </p:sp>
      <p:sp>
        <p:nvSpPr>
          <p:cNvPr id="4" name="Text Placeholder 3"/>
          <p:cNvSpPr>
            <a:spLocks noGrp="1"/>
          </p:cNvSpPr>
          <p:nvPr>
            <p:ph type="body" sz="half" idx="2"/>
          </p:nvPr>
        </p:nvSpPr>
        <p:spPr/>
        <p:txBody>
          <a:bodyPr/>
          <a:lstStyle/>
          <a:p>
            <a:r>
              <a:rPr lang="en-US" dirty="0"/>
              <a:t>Previous research in this area?</a:t>
            </a:r>
          </a:p>
          <a:p>
            <a:r>
              <a:rPr lang="en-US" dirty="0"/>
              <a:t>What do we already know?</a:t>
            </a:r>
          </a:p>
          <a:p>
            <a:r>
              <a:rPr lang="en-US" dirty="0"/>
              <a:t>What can we learn from it?</a:t>
            </a:r>
          </a:p>
          <a:p>
            <a:r>
              <a:rPr lang="en-US" dirty="0"/>
              <a:t>What knowledge gaps exist?</a:t>
            </a:r>
          </a:p>
        </p:txBody>
      </p:sp>
      <p:sp>
        <p:nvSpPr>
          <p:cNvPr id="7" name="Shape 6"/>
          <p:cNvSpPr/>
          <p:nvPr/>
        </p:nvSpPr>
        <p:spPr>
          <a:xfrm>
            <a:off x="1369210" y="1221364"/>
            <a:ext cx="4572000" cy="4572000"/>
          </a:xfrm>
          <a:prstGeom prst="leftCircularArrow">
            <a:avLst>
              <a:gd name="adj1" fmla="val 10980"/>
              <a:gd name="adj2" fmla="val 1142322"/>
              <a:gd name="adj3" fmla="val 6300000"/>
              <a:gd name="adj4" fmla="val 18900000"/>
              <a:gd name="adj5" fmla="val 125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Rectangle 7"/>
          <p:cNvSpPr/>
          <p:nvPr/>
        </p:nvSpPr>
        <p:spPr>
          <a:xfrm>
            <a:off x="2704859" y="2890232"/>
            <a:ext cx="1914306" cy="1077218"/>
          </a:xfrm>
          <a:prstGeom prst="rect">
            <a:avLst/>
          </a:prstGeom>
        </p:spPr>
        <p:txBody>
          <a:bodyPr wrap="none">
            <a:spAutoFit/>
          </a:bodyPr>
          <a:lstStyle/>
          <a:p>
            <a:pPr lvl="0" algn="ctr"/>
            <a:r>
              <a:rPr lang="en-US" sz="3200" dirty="0"/>
              <a:t>Literature</a:t>
            </a:r>
          </a:p>
          <a:p>
            <a:pPr lvl="0" algn="ctr"/>
            <a:r>
              <a:rPr lang="en-US" sz="3200" dirty="0"/>
              <a:t>Review</a:t>
            </a:r>
          </a:p>
        </p:txBody>
      </p:sp>
    </p:spTree>
    <p:extLst>
      <p:ext uri="{BB962C8B-B14F-4D97-AF65-F5344CB8AC3E}">
        <p14:creationId xmlns:p14="http://schemas.microsoft.com/office/powerpoint/2010/main" val="3848692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a:t>Computer Modeling</a:t>
            </a:r>
            <a:br>
              <a:rPr lang="en-US" sz="2800" dirty="0"/>
            </a:br>
            <a:endParaRPr lang="en-US" dirty="0"/>
          </a:p>
        </p:txBody>
      </p:sp>
      <p:sp>
        <p:nvSpPr>
          <p:cNvPr id="4" name="Text Placeholder 3"/>
          <p:cNvSpPr>
            <a:spLocks noGrp="1"/>
          </p:cNvSpPr>
          <p:nvPr>
            <p:ph type="body" sz="half" idx="2"/>
          </p:nvPr>
        </p:nvSpPr>
        <p:spPr/>
        <p:txBody>
          <a:bodyPr/>
          <a:lstStyle/>
          <a:p>
            <a:r>
              <a:rPr lang="en-US" dirty="0"/>
              <a:t>Comparative analysis</a:t>
            </a:r>
          </a:p>
          <a:p>
            <a:r>
              <a:rPr lang="en-US" dirty="0"/>
              <a:t>Movement of fire and fire by-products</a:t>
            </a:r>
          </a:p>
          <a:p>
            <a:pPr lvl="1"/>
            <a:r>
              <a:rPr lang="en-US" dirty="0"/>
              <a:t>Detection, evacuation, compartmentation and suppression</a:t>
            </a:r>
          </a:p>
          <a:p>
            <a:r>
              <a:rPr lang="en-US" dirty="0"/>
              <a:t>Structural stability of individual components and holistically</a:t>
            </a:r>
          </a:p>
          <a:p>
            <a:endParaRPr lang="en-US" dirty="0"/>
          </a:p>
          <a:p>
            <a:endParaRPr lang="en-US" dirty="0"/>
          </a:p>
          <a:p>
            <a:endParaRPr lang="en-US" dirty="0"/>
          </a:p>
        </p:txBody>
      </p:sp>
      <p:sp>
        <p:nvSpPr>
          <p:cNvPr id="7" name="Picture Placeholder 6"/>
          <p:cNvSpPr>
            <a:spLocks noGrp="1"/>
          </p:cNvSpPr>
          <p:nvPr>
            <p:ph type="pic" idx="1"/>
          </p:nvPr>
        </p:nvSpPr>
        <p:spPr>
          <a:xfrm>
            <a:off x="1373805" y="1277594"/>
            <a:ext cx="4572000" cy="4572000"/>
          </a:xfrm>
          <a:prstGeom prst="circularArrow">
            <a:avLst>
              <a:gd name="adj1" fmla="val 10980"/>
              <a:gd name="adj2" fmla="val 1142322"/>
              <a:gd name="adj3" fmla="val 4500000"/>
              <a:gd name="adj4" fmla="val 10800000"/>
              <a:gd name="adj5" fmla="val 125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Rectangle 7"/>
          <p:cNvSpPr/>
          <p:nvPr/>
        </p:nvSpPr>
        <p:spPr>
          <a:xfrm>
            <a:off x="2668187" y="2845524"/>
            <a:ext cx="1983235" cy="1077218"/>
          </a:xfrm>
          <a:prstGeom prst="rect">
            <a:avLst/>
          </a:prstGeom>
        </p:spPr>
        <p:txBody>
          <a:bodyPr wrap="none">
            <a:spAutoFit/>
          </a:bodyPr>
          <a:lstStyle/>
          <a:p>
            <a:pPr lvl="0" algn="ctr"/>
            <a:r>
              <a:rPr lang="en-US" sz="3200" dirty="0"/>
              <a:t>Computer</a:t>
            </a:r>
          </a:p>
          <a:p>
            <a:pPr lvl="0" algn="ctr"/>
            <a:r>
              <a:rPr lang="en-US" sz="3200" dirty="0"/>
              <a:t>Modeling</a:t>
            </a:r>
          </a:p>
        </p:txBody>
      </p:sp>
    </p:spTree>
    <p:extLst>
      <p:ext uri="{BB962C8B-B14F-4D97-AF65-F5344CB8AC3E}">
        <p14:creationId xmlns:p14="http://schemas.microsoft.com/office/powerpoint/2010/main" val="3058022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idx="1"/>
          </p:nvPr>
        </p:nvSpPr>
        <p:spPr>
          <a:xfrm>
            <a:off x="0" y="2755"/>
            <a:ext cx="7315200" cy="6858000"/>
          </a:xfrm>
        </p:spPr>
      </p:sp>
      <p:sp>
        <p:nvSpPr>
          <p:cNvPr id="3" name="Title 2"/>
          <p:cNvSpPr>
            <a:spLocks noGrp="1"/>
          </p:cNvSpPr>
          <p:nvPr>
            <p:ph type="title"/>
          </p:nvPr>
        </p:nvSpPr>
        <p:spPr/>
        <p:txBody>
          <a:bodyPr/>
          <a:lstStyle/>
          <a:p>
            <a:br>
              <a:rPr lang="en-US" dirty="0"/>
            </a:br>
            <a:r>
              <a:rPr lang="en-US" sz="2800" dirty="0"/>
              <a:t>NASFM Foundation MATRIX</a:t>
            </a:r>
          </a:p>
        </p:txBody>
      </p:sp>
      <p:sp>
        <p:nvSpPr>
          <p:cNvPr id="4" name="Text Placeholder 3"/>
          <p:cNvSpPr>
            <a:spLocks noGrp="1"/>
          </p:cNvSpPr>
          <p:nvPr>
            <p:ph type="body" sz="half" idx="2"/>
          </p:nvPr>
        </p:nvSpPr>
        <p:spPr/>
        <p:txBody>
          <a:bodyPr>
            <a:normAutofit fontScale="92500"/>
          </a:bodyPr>
          <a:lstStyle/>
          <a:p>
            <a:r>
              <a:rPr lang="en-US" dirty="0"/>
              <a:t>Master Analytical Tool for Risk </a:t>
            </a:r>
            <a:r>
              <a:rPr lang="en-US" dirty="0" err="1"/>
              <a:t>IndeXing</a:t>
            </a:r>
            <a:endParaRPr lang="en-US" dirty="0"/>
          </a:p>
          <a:p>
            <a:r>
              <a:rPr lang="en-US" dirty="0"/>
              <a:t>Evaluate existing buildings IEBC 1401</a:t>
            </a:r>
          </a:p>
          <a:p>
            <a:pPr lvl="1"/>
            <a:r>
              <a:rPr lang="en-US" dirty="0"/>
              <a:t>A-1, A-2, A-3, A-4, B, E, F-1, F-2, I-2, M, R-1, R-2, R-4, S-1, S-2</a:t>
            </a:r>
          </a:p>
          <a:p>
            <a:r>
              <a:rPr lang="en-US" dirty="0"/>
              <a:t>23 critical, quantifiable parameters</a:t>
            </a:r>
          </a:p>
          <a:p>
            <a:r>
              <a:rPr lang="en-US" dirty="0"/>
              <a:t>Over 200 data points per building</a:t>
            </a:r>
          </a:p>
          <a:p>
            <a:r>
              <a:rPr lang="en-US" dirty="0"/>
              <a:t>Web-based app with data analytics</a:t>
            </a:r>
          </a:p>
        </p:txBody>
      </p:sp>
      <p:sp>
        <p:nvSpPr>
          <p:cNvPr id="6" name="Block Arc 5"/>
          <p:cNvSpPr/>
          <p:nvPr/>
        </p:nvSpPr>
        <p:spPr>
          <a:xfrm>
            <a:off x="1616436" y="1546788"/>
            <a:ext cx="3997296" cy="4077583"/>
          </a:xfrm>
          <a:prstGeom prst="blockArc">
            <a:avLst>
              <a:gd name="adj1" fmla="val 0"/>
              <a:gd name="adj2" fmla="val 18900000"/>
              <a:gd name="adj3" fmla="val 1274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Rectangle 6"/>
          <p:cNvSpPr/>
          <p:nvPr/>
        </p:nvSpPr>
        <p:spPr>
          <a:xfrm>
            <a:off x="2315694" y="2893146"/>
            <a:ext cx="2598788" cy="1569660"/>
          </a:xfrm>
          <a:prstGeom prst="rect">
            <a:avLst/>
          </a:prstGeom>
        </p:spPr>
        <p:txBody>
          <a:bodyPr wrap="none">
            <a:spAutoFit/>
          </a:bodyPr>
          <a:lstStyle/>
          <a:p>
            <a:pPr lvl="0" algn="ctr"/>
            <a:r>
              <a:rPr lang="en-US" sz="3200" dirty="0"/>
              <a:t>MATRIX</a:t>
            </a:r>
          </a:p>
          <a:p>
            <a:pPr lvl="0" algn="ctr"/>
            <a:r>
              <a:rPr lang="en-US" sz="3200" dirty="0"/>
              <a:t>Development</a:t>
            </a:r>
          </a:p>
          <a:p>
            <a:pPr lvl="0" algn="ctr"/>
            <a:r>
              <a:rPr lang="en-US" sz="3200" dirty="0"/>
              <a:t>and Analysis</a:t>
            </a:r>
          </a:p>
        </p:txBody>
      </p:sp>
    </p:spTree>
    <p:extLst>
      <p:ext uri="{BB962C8B-B14F-4D97-AF65-F5344CB8AC3E}">
        <p14:creationId xmlns:p14="http://schemas.microsoft.com/office/powerpoint/2010/main" val="364168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FAIL-SAFE Goal</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400" b="1" dirty="0"/>
              <a:t>Provide quantifiable data on the value of multiple layers of safety in structures</a:t>
            </a:r>
          </a:p>
          <a:p>
            <a:pPr lvl="1"/>
            <a:r>
              <a:rPr lang="en-US" dirty="0"/>
              <a:t>We simply don’t know how individual components integrate with each other when viewed holistically.</a:t>
            </a:r>
            <a:endParaRPr lang="en-US" b="1" dirty="0"/>
          </a:p>
          <a:p>
            <a:pPr lvl="2"/>
            <a:r>
              <a:rPr lang="en-US" dirty="0"/>
              <a:t>Life Safety</a:t>
            </a:r>
          </a:p>
          <a:p>
            <a:pPr lvl="2"/>
            <a:r>
              <a:rPr lang="en-US" dirty="0"/>
              <a:t>Incident Stabilization</a:t>
            </a:r>
          </a:p>
          <a:p>
            <a:pPr lvl="2"/>
            <a:r>
              <a:rPr lang="en-US" dirty="0"/>
              <a:t>Property Conservation and Resiliency</a:t>
            </a:r>
          </a:p>
        </p:txBody>
      </p:sp>
    </p:spTree>
    <p:extLst>
      <p:ext uri="{BB962C8B-B14F-4D97-AF65-F5344CB8AC3E}">
        <p14:creationId xmlns:p14="http://schemas.microsoft.com/office/powerpoint/2010/main" val="3547933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9583" y="687137"/>
            <a:ext cx="9601200" cy="2743200"/>
          </a:xfrm>
        </p:spPr>
        <p:txBody>
          <a:bodyPr/>
          <a:lstStyle/>
          <a:p>
            <a:pPr algn="ctr"/>
            <a:r>
              <a:rPr lang="en-US" dirty="0"/>
              <a:t>So, how does the MATRIX work anyway?</a:t>
            </a:r>
          </a:p>
        </p:txBody>
      </p:sp>
    </p:spTree>
    <p:extLst>
      <p:ext uri="{BB962C8B-B14F-4D97-AF65-F5344CB8AC3E}">
        <p14:creationId xmlns:p14="http://schemas.microsoft.com/office/powerpoint/2010/main" val="1201952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“snapshot” of the MATRIX</a:t>
            </a:r>
          </a:p>
        </p:txBody>
      </p:sp>
      <p:pic>
        <p:nvPicPr>
          <p:cNvPr id="3" name="Picture 2" descr="/Users/srhuddle/Desktop/Screen Shot 2017-04-10 at 6.25.27 PM.png"/>
          <p:cNvPicPr/>
          <p:nvPr/>
        </p:nvPicPr>
        <p:blipFill>
          <a:blip r:embed="rId3">
            <a:extLst>
              <a:ext uri="{28A0092B-C50C-407E-A947-70E740481C1C}">
                <a14:useLocalDpi xmlns:a14="http://schemas.microsoft.com/office/drawing/2010/main" val="0"/>
              </a:ext>
            </a:extLst>
          </a:blip>
          <a:srcRect/>
          <a:stretch>
            <a:fillRect/>
          </a:stretch>
        </p:blipFill>
        <p:spPr bwMode="auto">
          <a:xfrm>
            <a:off x="2664069" y="1749669"/>
            <a:ext cx="6859221" cy="4035669"/>
          </a:xfrm>
          <a:prstGeom prst="rect">
            <a:avLst/>
          </a:prstGeom>
          <a:noFill/>
          <a:ln>
            <a:noFill/>
          </a:ln>
        </p:spPr>
      </p:pic>
    </p:spTree>
    <p:extLst>
      <p:ext uri="{BB962C8B-B14F-4D97-AF65-F5344CB8AC3E}">
        <p14:creationId xmlns:p14="http://schemas.microsoft.com/office/powerpoint/2010/main" val="2144313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IEBC Chapter 14 Risk Assessment Categories</a:t>
            </a:r>
          </a:p>
        </p:txBody>
      </p:sp>
      <p:graphicFrame>
        <p:nvGraphicFramePr>
          <p:cNvPr id="5" name="Table 4"/>
          <p:cNvGraphicFramePr>
            <a:graphicFrameLocks noGrp="1"/>
          </p:cNvGraphicFramePr>
          <p:nvPr/>
        </p:nvGraphicFramePr>
        <p:xfrm>
          <a:off x="3530837" y="1735472"/>
          <a:ext cx="5130325" cy="4301457"/>
        </p:xfrm>
        <a:graphic>
          <a:graphicData uri="http://schemas.openxmlformats.org/drawingml/2006/table">
            <a:tbl>
              <a:tblPr firstRow="1" lastRow="1" bandRow="1"/>
              <a:tblGrid>
                <a:gridCol w="1026065">
                  <a:extLst>
                    <a:ext uri="{9D8B030D-6E8A-4147-A177-3AD203B41FA5}">
                      <a16:colId xmlns:a16="http://schemas.microsoft.com/office/drawing/2014/main" val="3253247033"/>
                    </a:ext>
                  </a:extLst>
                </a:gridCol>
                <a:gridCol w="2043350">
                  <a:extLst>
                    <a:ext uri="{9D8B030D-6E8A-4147-A177-3AD203B41FA5}">
                      <a16:colId xmlns:a16="http://schemas.microsoft.com/office/drawing/2014/main" val="64619732"/>
                    </a:ext>
                  </a:extLst>
                </a:gridCol>
                <a:gridCol w="686970">
                  <a:extLst>
                    <a:ext uri="{9D8B030D-6E8A-4147-A177-3AD203B41FA5}">
                      <a16:colId xmlns:a16="http://schemas.microsoft.com/office/drawing/2014/main" val="773347713"/>
                    </a:ext>
                  </a:extLst>
                </a:gridCol>
                <a:gridCol w="686970">
                  <a:extLst>
                    <a:ext uri="{9D8B030D-6E8A-4147-A177-3AD203B41FA5}">
                      <a16:colId xmlns:a16="http://schemas.microsoft.com/office/drawing/2014/main" val="3490510955"/>
                    </a:ext>
                  </a:extLst>
                </a:gridCol>
                <a:gridCol w="686970">
                  <a:extLst>
                    <a:ext uri="{9D8B030D-6E8A-4147-A177-3AD203B41FA5}">
                      <a16:colId xmlns:a16="http://schemas.microsoft.com/office/drawing/2014/main" val="375704530"/>
                    </a:ext>
                  </a:extLst>
                </a:gridCol>
              </a:tblGrid>
              <a:tr h="289867">
                <a:tc>
                  <a:txBody>
                    <a:bodyPr/>
                    <a:lstStyle/>
                    <a:p>
                      <a:pPr marL="0" marR="0" algn="ctr">
                        <a:spcBef>
                          <a:spcPts val="500"/>
                        </a:spcBef>
                        <a:spcAft>
                          <a:spcPts val="500"/>
                        </a:spcAft>
                      </a:pPr>
                      <a:r>
                        <a:rPr lang="en-US" sz="1000">
                          <a:solidFill>
                            <a:srgbClr val="000000"/>
                          </a:solidFill>
                          <a:effectLst/>
                          <a:latin typeface="Calibri" panose="020F0502020204030204" pitchFamily="34" charset="0"/>
                          <a:ea typeface="Calibri" panose="020F0502020204030204" pitchFamily="34" charset="0"/>
                        </a:rPr>
                        <a:t>IEBC Code Section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500"/>
                        </a:spcBef>
                        <a:spcAft>
                          <a:spcPts val="500"/>
                        </a:spcAft>
                      </a:pPr>
                      <a:r>
                        <a:rPr lang="en-US" sz="1000">
                          <a:solidFill>
                            <a:srgbClr val="000000"/>
                          </a:solidFill>
                          <a:effectLst/>
                          <a:latin typeface="Calibri" panose="020F0502020204030204" pitchFamily="34" charset="0"/>
                          <a:ea typeface="Calibri" panose="020F0502020204030204" pitchFamily="34" charset="0"/>
                        </a:rPr>
                        <a:t>Safety Parameter</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500"/>
                        </a:spcBef>
                        <a:spcAft>
                          <a:spcPts val="500"/>
                        </a:spcAft>
                      </a:pPr>
                      <a:r>
                        <a:rPr lang="en-US" sz="1000">
                          <a:solidFill>
                            <a:srgbClr val="000000"/>
                          </a:solidFill>
                          <a:effectLst/>
                          <a:latin typeface="Calibri" panose="020F0502020204030204" pitchFamily="34" charset="0"/>
                          <a:ea typeface="Calibri" panose="020F0502020204030204" pitchFamily="34" charset="0"/>
                        </a:rPr>
                        <a:t>Fire Safety (FS)</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500"/>
                        </a:spcBef>
                        <a:spcAft>
                          <a:spcPts val="500"/>
                        </a:spcAft>
                      </a:pPr>
                      <a:r>
                        <a:rPr lang="en-US" sz="1000">
                          <a:solidFill>
                            <a:srgbClr val="000000"/>
                          </a:solidFill>
                          <a:effectLst/>
                          <a:latin typeface="Calibri" panose="020F0502020204030204" pitchFamily="34" charset="0"/>
                          <a:ea typeface="Calibri" panose="020F0502020204030204" pitchFamily="34" charset="0"/>
                        </a:rPr>
                        <a:t>Means of Egress (ES)</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500"/>
                        </a:spcBef>
                        <a:spcAft>
                          <a:spcPts val="500"/>
                        </a:spcAft>
                      </a:pPr>
                      <a:r>
                        <a:rPr lang="en-US" sz="1000">
                          <a:solidFill>
                            <a:srgbClr val="000000"/>
                          </a:solidFill>
                          <a:effectLst/>
                          <a:latin typeface="Calibri" panose="020F0502020204030204" pitchFamily="34" charset="0"/>
                          <a:ea typeface="Calibri" panose="020F0502020204030204" pitchFamily="34" charset="0"/>
                        </a:rPr>
                        <a:t>General Safety (GS)</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4071341"/>
                  </a:ext>
                </a:extLst>
              </a:tr>
              <a:tr h="144934">
                <a:tc>
                  <a:txBody>
                    <a:bodyPr/>
                    <a:lstStyle/>
                    <a:p>
                      <a:pPr marL="0" marR="0">
                        <a:spcBef>
                          <a:spcPts val="300"/>
                        </a:spcBef>
                        <a:spcAft>
                          <a:spcPts val="300"/>
                        </a:spcAft>
                      </a:pPr>
                      <a:r>
                        <a:rPr lang="en-US" sz="1000" b="1">
                          <a:solidFill>
                            <a:srgbClr val="000000"/>
                          </a:solidFill>
                          <a:effectLst/>
                          <a:latin typeface="Calibri" panose="020F0502020204030204" pitchFamily="34" charset="0"/>
                          <a:ea typeface="Calibri" panose="020F0502020204030204" pitchFamily="34" charset="0"/>
                        </a:rPr>
                        <a:t>1401.6.1</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Building Height</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45230"/>
                  </a:ext>
                </a:extLst>
              </a:tr>
              <a:tr h="144934">
                <a:tc>
                  <a:txBody>
                    <a:bodyPr/>
                    <a:lstStyle/>
                    <a:p>
                      <a:pPr marL="0" marR="0">
                        <a:spcBef>
                          <a:spcPts val="300"/>
                        </a:spcBef>
                        <a:spcAft>
                          <a:spcPts val="300"/>
                        </a:spcAft>
                      </a:pPr>
                      <a:r>
                        <a:rPr lang="en-US" sz="1000" b="1">
                          <a:solidFill>
                            <a:srgbClr val="000000"/>
                          </a:solidFill>
                          <a:effectLst/>
                          <a:latin typeface="Calibri" panose="020F0502020204030204" pitchFamily="34" charset="0"/>
                          <a:ea typeface="Calibri" panose="020F0502020204030204" pitchFamily="34" charset="0"/>
                        </a:rPr>
                        <a:t>1401.6.2</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Building Area</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414716"/>
                  </a:ext>
                </a:extLst>
              </a:tr>
              <a:tr h="144934">
                <a:tc>
                  <a:txBody>
                    <a:bodyPr/>
                    <a:lstStyle/>
                    <a:p>
                      <a:pPr marL="0" marR="0">
                        <a:spcBef>
                          <a:spcPts val="300"/>
                        </a:spcBef>
                        <a:spcAft>
                          <a:spcPts val="300"/>
                        </a:spcAft>
                      </a:pPr>
                      <a:r>
                        <a:rPr lang="en-US" sz="1000" b="1">
                          <a:solidFill>
                            <a:srgbClr val="000000"/>
                          </a:solidFill>
                          <a:effectLst/>
                          <a:latin typeface="Calibri" panose="020F0502020204030204" pitchFamily="34" charset="0"/>
                          <a:ea typeface="Calibri" panose="020F0502020204030204" pitchFamily="34" charset="0"/>
                        </a:rPr>
                        <a:t>1401.6.3</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Compartmentation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5983114"/>
                  </a:ext>
                </a:extLst>
              </a:tr>
              <a:tr h="144934">
                <a:tc>
                  <a:txBody>
                    <a:bodyPr/>
                    <a:lstStyle/>
                    <a:p>
                      <a:pPr marL="0" marR="0">
                        <a:spcBef>
                          <a:spcPts val="300"/>
                        </a:spcBef>
                        <a:spcAft>
                          <a:spcPts val="300"/>
                        </a:spcAft>
                      </a:pPr>
                      <a:r>
                        <a:rPr lang="en-US" sz="1000" b="1">
                          <a:solidFill>
                            <a:srgbClr val="000000"/>
                          </a:solidFill>
                          <a:effectLst/>
                          <a:latin typeface="Calibri" panose="020F0502020204030204" pitchFamily="34" charset="0"/>
                          <a:ea typeface="Calibri" panose="020F0502020204030204" pitchFamily="34" charset="0"/>
                        </a:rPr>
                        <a:t>1401.6.4</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Tenant and Dwelling Unit Separations</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06748"/>
                  </a:ext>
                </a:extLst>
              </a:tr>
              <a:tr h="144934">
                <a:tc>
                  <a:txBody>
                    <a:bodyPr/>
                    <a:lstStyle/>
                    <a:p>
                      <a:pPr marL="0" marR="0">
                        <a:spcBef>
                          <a:spcPts val="300"/>
                        </a:spcBef>
                        <a:spcAft>
                          <a:spcPts val="300"/>
                        </a:spcAft>
                      </a:pPr>
                      <a:r>
                        <a:rPr lang="en-US" sz="1000" b="1">
                          <a:solidFill>
                            <a:srgbClr val="000000"/>
                          </a:solidFill>
                          <a:effectLst/>
                          <a:latin typeface="Calibri" panose="020F0502020204030204" pitchFamily="34" charset="0"/>
                          <a:ea typeface="Calibri" panose="020F0502020204030204" pitchFamily="34" charset="0"/>
                        </a:rPr>
                        <a:t>1401.6.5</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Corridor Walls</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1467"/>
                  </a:ext>
                </a:extLst>
              </a:tr>
              <a:tr h="144934">
                <a:tc>
                  <a:txBody>
                    <a:bodyPr/>
                    <a:lstStyle/>
                    <a:p>
                      <a:pPr marL="0" marR="0">
                        <a:spcBef>
                          <a:spcPts val="300"/>
                        </a:spcBef>
                        <a:spcAft>
                          <a:spcPts val="300"/>
                        </a:spcAft>
                      </a:pPr>
                      <a:r>
                        <a:rPr lang="en-US" sz="1000" b="1">
                          <a:solidFill>
                            <a:srgbClr val="000000"/>
                          </a:solidFill>
                          <a:effectLst/>
                          <a:latin typeface="Calibri" panose="020F0502020204030204" pitchFamily="34" charset="0"/>
                          <a:ea typeface="Calibri" panose="020F0502020204030204" pitchFamily="34" charset="0"/>
                        </a:rPr>
                        <a:t>1401.6.6</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Vertical Openings</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7649066"/>
                  </a:ext>
                </a:extLst>
              </a:tr>
              <a:tr h="144934">
                <a:tc>
                  <a:txBody>
                    <a:bodyPr/>
                    <a:lstStyle/>
                    <a:p>
                      <a:pPr marL="0" marR="0">
                        <a:spcBef>
                          <a:spcPts val="300"/>
                        </a:spcBef>
                        <a:spcAft>
                          <a:spcPts val="300"/>
                        </a:spcAft>
                      </a:pPr>
                      <a:r>
                        <a:rPr lang="en-US" sz="1000" b="1">
                          <a:solidFill>
                            <a:srgbClr val="000000"/>
                          </a:solidFill>
                          <a:effectLst/>
                          <a:latin typeface="Calibri" panose="020F0502020204030204" pitchFamily="34" charset="0"/>
                          <a:ea typeface="Calibri" panose="020F0502020204030204" pitchFamily="34" charset="0"/>
                        </a:rPr>
                        <a:t>1401.6.7</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HVAC Systems</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9378489"/>
                  </a:ext>
                </a:extLst>
              </a:tr>
              <a:tr h="144934">
                <a:tc>
                  <a:txBody>
                    <a:bodyPr/>
                    <a:lstStyle/>
                    <a:p>
                      <a:pPr marL="0" marR="0">
                        <a:spcBef>
                          <a:spcPts val="300"/>
                        </a:spcBef>
                        <a:spcAft>
                          <a:spcPts val="300"/>
                        </a:spcAft>
                      </a:pPr>
                      <a:r>
                        <a:rPr lang="en-US" sz="1000" b="1">
                          <a:solidFill>
                            <a:srgbClr val="000000"/>
                          </a:solidFill>
                          <a:effectLst/>
                          <a:latin typeface="Calibri" panose="020F0502020204030204" pitchFamily="34" charset="0"/>
                          <a:ea typeface="Calibri" panose="020F0502020204030204" pitchFamily="34" charset="0"/>
                        </a:rPr>
                        <a:t>1401.6.8</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Automatic Fire Detection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8723833"/>
                  </a:ext>
                </a:extLst>
              </a:tr>
              <a:tr h="144934">
                <a:tc>
                  <a:txBody>
                    <a:bodyPr/>
                    <a:lstStyle/>
                    <a:p>
                      <a:pPr marL="0" marR="0">
                        <a:spcBef>
                          <a:spcPts val="300"/>
                        </a:spcBef>
                        <a:spcAft>
                          <a:spcPts val="300"/>
                        </a:spcAft>
                      </a:pPr>
                      <a:r>
                        <a:rPr lang="en-US" sz="1000" b="1">
                          <a:solidFill>
                            <a:srgbClr val="000000"/>
                          </a:solidFill>
                          <a:effectLst/>
                          <a:latin typeface="Calibri" panose="020F0502020204030204" pitchFamily="34" charset="0"/>
                          <a:ea typeface="Calibri" panose="020F0502020204030204" pitchFamily="34" charset="0"/>
                        </a:rPr>
                        <a:t>1401.6.9</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Fire Alarm Systems</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9841883"/>
                  </a:ext>
                </a:extLst>
              </a:tr>
              <a:tr h="144934">
                <a:tc>
                  <a:txBody>
                    <a:bodyPr/>
                    <a:lstStyle/>
                    <a:p>
                      <a:pPr marL="0" marR="0">
                        <a:spcBef>
                          <a:spcPts val="300"/>
                        </a:spcBef>
                        <a:spcAft>
                          <a:spcPts val="300"/>
                        </a:spcAft>
                      </a:pPr>
                      <a:r>
                        <a:rPr lang="en-US" sz="1000" b="1">
                          <a:solidFill>
                            <a:srgbClr val="000000"/>
                          </a:solidFill>
                          <a:effectLst/>
                          <a:latin typeface="Calibri" panose="020F0502020204030204" pitchFamily="34" charset="0"/>
                          <a:ea typeface="Calibri" panose="020F0502020204030204" pitchFamily="34" charset="0"/>
                        </a:rPr>
                        <a:t>1401.6.10</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Smoke Control</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NA</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6248783"/>
                  </a:ext>
                </a:extLst>
              </a:tr>
              <a:tr h="144934">
                <a:tc>
                  <a:txBody>
                    <a:bodyPr/>
                    <a:lstStyle/>
                    <a:p>
                      <a:pPr marL="0" marR="0">
                        <a:spcBef>
                          <a:spcPts val="300"/>
                        </a:spcBef>
                        <a:spcAft>
                          <a:spcPts val="300"/>
                        </a:spcAft>
                      </a:pPr>
                      <a:r>
                        <a:rPr lang="en-US" sz="1000" b="1">
                          <a:solidFill>
                            <a:srgbClr val="000000"/>
                          </a:solidFill>
                          <a:effectLst/>
                          <a:latin typeface="Calibri" panose="020F0502020204030204" pitchFamily="34" charset="0"/>
                          <a:ea typeface="Calibri" panose="020F0502020204030204" pitchFamily="34" charset="0"/>
                        </a:rPr>
                        <a:t>1401.6.11</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Means of Egress Capacity</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NA</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7370658"/>
                  </a:ext>
                </a:extLst>
              </a:tr>
              <a:tr h="144934">
                <a:tc>
                  <a:txBody>
                    <a:bodyPr/>
                    <a:lstStyle/>
                    <a:p>
                      <a:pPr marL="0" marR="0">
                        <a:spcBef>
                          <a:spcPts val="300"/>
                        </a:spcBef>
                        <a:spcAft>
                          <a:spcPts val="300"/>
                        </a:spcAft>
                      </a:pPr>
                      <a:r>
                        <a:rPr lang="en-US" sz="1000" b="1">
                          <a:solidFill>
                            <a:srgbClr val="000000"/>
                          </a:solidFill>
                          <a:effectLst/>
                          <a:latin typeface="Calibri" panose="020F0502020204030204" pitchFamily="34" charset="0"/>
                          <a:ea typeface="Calibri" panose="020F0502020204030204" pitchFamily="34" charset="0"/>
                        </a:rPr>
                        <a:t>1401.6.12</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Dead Ends</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NA</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7831573"/>
                  </a:ext>
                </a:extLst>
              </a:tr>
              <a:tr h="144934">
                <a:tc>
                  <a:txBody>
                    <a:bodyPr/>
                    <a:lstStyle/>
                    <a:p>
                      <a:pPr marL="0" marR="0">
                        <a:spcBef>
                          <a:spcPts val="300"/>
                        </a:spcBef>
                        <a:spcAft>
                          <a:spcPts val="300"/>
                        </a:spcAft>
                      </a:pPr>
                      <a:r>
                        <a:rPr lang="en-US" sz="1000" b="1">
                          <a:solidFill>
                            <a:srgbClr val="000000"/>
                          </a:solidFill>
                          <a:effectLst/>
                          <a:latin typeface="Calibri" panose="020F0502020204030204" pitchFamily="34" charset="0"/>
                          <a:ea typeface="Calibri" panose="020F0502020204030204" pitchFamily="34" charset="0"/>
                        </a:rPr>
                        <a:t>1401.6.13</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Maximum Exit Access Travel Distance</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NA</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5047015"/>
                  </a:ext>
                </a:extLst>
              </a:tr>
              <a:tr h="144934">
                <a:tc>
                  <a:txBody>
                    <a:bodyPr/>
                    <a:lstStyle/>
                    <a:p>
                      <a:pPr marL="0" marR="0">
                        <a:spcBef>
                          <a:spcPts val="300"/>
                        </a:spcBef>
                        <a:spcAft>
                          <a:spcPts val="300"/>
                        </a:spcAft>
                      </a:pPr>
                      <a:r>
                        <a:rPr lang="en-US" sz="1000" b="1">
                          <a:solidFill>
                            <a:srgbClr val="000000"/>
                          </a:solidFill>
                          <a:effectLst/>
                          <a:latin typeface="Calibri" panose="020F0502020204030204" pitchFamily="34" charset="0"/>
                          <a:ea typeface="Calibri" panose="020F0502020204030204" pitchFamily="34" charset="0"/>
                        </a:rPr>
                        <a:t>1401.6.14</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Elevator Control</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64325655"/>
                  </a:ext>
                </a:extLst>
              </a:tr>
              <a:tr h="144934">
                <a:tc>
                  <a:txBody>
                    <a:bodyPr/>
                    <a:lstStyle/>
                    <a:p>
                      <a:pPr marL="0" marR="0">
                        <a:spcBef>
                          <a:spcPts val="300"/>
                        </a:spcBef>
                        <a:spcAft>
                          <a:spcPts val="300"/>
                        </a:spcAft>
                      </a:pPr>
                      <a:r>
                        <a:rPr lang="en-US" sz="1000" b="1">
                          <a:solidFill>
                            <a:srgbClr val="000000"/>
                          </a:solidFill>
                          <a:effectLst/>
                          <a:latin typeface="Calibri" panose="020F0502020204030204" pitchFamily="34" charset="0"/>
                          <a:ea typeface="Calibri" panose="020F0502020204030204" pitchFamily="34" charset="0"/>
                        </a:rPr>
                        <a:t>1401.6.15</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Means of Egress Emergency Lighting</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NA</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2577147"/>
                  </a:ext>
                </a:extLst>
              </a:tr>
              <a:tr h="144934">
                <a:tc>
                  <a:txBody>
                    <a:bodyPr/>
                    <a:lstStyle/>
                    <a:p>
                      <a:pPr marL="0" marR="0">
                        <a:spcBef>
                          <a:spcPts val="300"/>
                        </a:spcBef>
                        <a:spcAft>
                          <a:spcPts val="300"/>
                        </a:spcAft>
                      </a:pPr>
                      <a:r>
                        <a:rPr lang="en-US" sz="1000" b="1">
                          <a:solidFill>
                            <a:srgbClr val="000000"/>
                          </a:solidFill>
                          <a:effectLst/>
                          <a:latin typeface="Calibri" panose="020F0502020204030204" pitchFamily="34" charset="0"/>
                          <a:ea typeface="Calibri" panose="020F0502020204030204" pitchFamily="34" charset="0"/>
                        </a:rPr>
                        <a:t>1401.6.16</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Mixed Occupancies</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NA</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7065100"/>
                  </a:ext>
                </a:extLst>
              </a:tr>
              <a:tr h="144934">
                <a:tc>
                  <a:txBody>
                    <a:bodyPr/>
                    <a:lstStyle/>
                    <a:p>
                      <a:pPr marL="0" marR="0">
                        <a:spcBef>
                          <a:spcPts val="300"/>
                        </a:spcBef>
                        <a:spcAft>
                          <a:spcPts val="300"/>
                        </a:spcAft>
                      </a:pPr>
                      <a:r>
                        <a:rPr lang="en-US" sz="1000" b="1">
                          <a:solidFill>
                            <a:srgbClr val="000000"/>
                          </a:solidFill>
                          <a:effectLst/>
                          <a:latin typeface="Calibri" panose="020F0502020204030204" pitchFamily="34" charset="0"/>
                          <a:ea typeface="Calibri" panose="020F0502020204030204" pitchFamily="34" charset="0"/>
                        </a:rPr>
                        <a:t>1401.6.17</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Automatic Sprinklers</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4230649"/>
                  </a:ext>
                </a:extLst>
              </a:tr>
              <a:tr h="144934">
                <a:tc>
                  <a:txBody>
                    <a:bodyPr/>
                    <a:lstStyle/>
                    <a:p>
                      <a:pPr marL="0" marR="0">
                        <a:spcBef>
                          <a:spcPts val="300"/>
                        </a:spcBef>
                        <a:spcAft>
                          <a:spcPts val="300"/>
                        </a:spcAft>
                      </a:pPr>
                      <a:r>
                        <a:rPr lang="en-US" sz="1000" b="1">
                          <a:solidFill>
                            <a:srgbClr val="000000"/>
                          </a:solidFill>
                          <a:effectLst/>
                          <a:latin typeface="Calibri" panose="020F0502020204030204" pitchFamily="34" charset="0"/>
                          <a:ea typeface="Calibri" panose="020F0502020204030204" pitchFamily="34" charset="0"/>
                        </a:rPr>
                        <a:t>1401.6.18</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Standpipes</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788931"/>
                  </a:ext>
                </a:extLst>
              </a:tr>
              <a:tr h="144934">
                <a:tc>
                  <a:txBody>
                    <a:bodyPr/>
                    <a:lstStyle/>
                    <a:p>
                      <a:pPr marL="0" marR="0">
                        <a:spcBef>
                          <a:spcPts val="300"/>
                        </a:spcBef>
                        <a:spcAft>
                          <a:spcPts val="300"/>
                        </a:spcAft>
                      </a:pPr>
                      <a:r>
                        <a:rPr lang="en-US" sz="1000" b="1">
                          <a:solidFill>
                            <a:srgbClr val="000000"/>
                          </a:solidFill>
                          <a:effectLst/>
                          <a:latin typeface="Calibri" panose="020F0502020204030204" pitchFamily="34" charset="0"/>
                          <a:ea typeface="Calibri" panose="020F0502020204030204" pitchFamily="34" charset="0"/>
                        </a:rPr>
                        <a:t>1401.6.19</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Incidental Uses</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0736148"/>
                  </a:ext>
                </a:extLst>
              </a:tr>
              <a:tr h="144934">
                <a:tc>
                  <a:txBody>
                    <a:bodyPr/>
                    <a:lstStyle/>
                    <a:p>
                      <a:pPr marL="0" marR="0">
                        <a:spcBef>
                          <a:spcPts val="300"/>
                        </a:spcBef>
                        <a:spcAft>
                          <a:spcPts val="300"/>
                        </a:spcAft>
                      </a:pPr>
                      <a:r>
                        <a:rPr lang="en-US" sz="1000" b="1">
                          <a:solidFill>
                            <a:srgbClr val="000000"/>
                          </a:solidFill>
                          <a:effectLst/>
                          <a:latin typeface="Calibri" panose="020F0502020204030204" pitchFamily="34" charset="0"/>
                          <a:ea typeface="Calibri" panose="020F0502020204030204" pitchFamily="34" charset="0"/>
                        </a:rPr>
                        <a:t>1401.6.20</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Smoke Compartmentation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6718487"/>
                  </a:ext>
                </a:extLst>
              </a:tr>
              <a:tr h="186657">
                <a:tc>
                  <a:txBody>
                    <a:bodyPr/>
                    <a:lstStyle/>
                    <a:p>
                      <a:pPr marL="0" marR="0">
                        <a:spcBef>
                          <a:spcPts val="300"/>
                        </a:spcBef>
                        <a:spcAft>
                          <a:spcPts val="300"/>
                        </a:spcAft>
                      </a:pPr>
                      <a:r>
                        <a:rPr lang="en-US" sz="1000" b="1">
                          <a:solidFill>
                            <a:srgbClr val="000000"/>
                          </a:solidFill>
                          <a:effectLst/>
                          <a:latin typeface="Calibri" panose="020F0502020204030204" pitchFamily="34" charset="0"/>
                          <a:ea typeface="Calibri" panose="020F0502020204030204" pitchFamily="34" charset="0"/>
                        </a:rPr>
                        <a:t>1401.6.21.1</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Patient Ability for Self-preservation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NA</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9148142"/>
                  </a:ext>
                </a:extLst>
              </a:tr>
              <a:tr h="144934">
                <a:tc>
                  <a:txBody>
                    <a:bodyPr/>
                    <a:lstStyle/>
                    <a:p>
                      <a:pPr marL="0" marR="0">
                        <a:spcBef>
                          <a:spcPts val="300"/>
                        </a:spcBef>
                        <a:spcAft>
                          <a:spcPts val="300"/>
                        </a:spcAft>
                      </a:pPr>
                      <a:r>
                        <a:rPr lang="en-US" sz="1000" b="1">
                          <a:solidFill>
                            <a:srgbClr val="000000"/>
                          </a:solidFill>
                          <a:effectLst/>
                          <a:latin typeface="Calibri" panose="020F0502020204030204" pitchFamily="34" charset="0"/>
                          <a:ea typeface="Calibri" panose="020F0502020204030204" pitchFamily="34" charset="0"/>
                        </a:rPr>
                        <a:t>1401.6.21.2</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Patient Concentration</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NA</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4104009656"/>
                  </a:ext>
                </a:extLst>
              </a:tr>
              <a:tr h="144934">
                <a:tc>
                  <a:txBody>
                    <a:bodyPr/>
                    <a:lstStyle/>
                    <a:p>
                      <a:pPr marL="0" marR="0">
                        <a:spcBef>
                          <a:spcPts val="300"/>
                        </a:spcBef>
                        <a:spcAft>
                          <a:spcPts val="300"/>
                        </a:spcAft>
                      </a:pPr>
                      <a:r>
                        <a:rPr lang="en-US" sz="1000" b="1">
                          <a:solidFill>
                            <a:srgbClr val="000000"/>
                          </a:solidFill>
                          <a:effectLst/>
                          <a:latin typeface="Calibri" panose="020F0502020204030204" pitchFamily="34" charset="0"/>
                          <a:ea typeface="Calibri" panose="020F0502020204030204" pitchFamily="34" charset="0"/>
                        </a:rPr>
                        <a:t>1401.6.21.3</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Attendant-to-patient Ratio</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NA</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8EAADB"/>
                      </a:solidFill>
                      <a:prstDash val="solid"/>
                      <a:round/>
                      <a:headEnd type="none" w="med" len="med"/>
                      <a:tailEnd type="none" w="med" len="med"/>
                    </a:lnB>
                  </a:tcPr>
                </a:tc>
                <a:extLst>
                  <a:ext uri="{0D108BD9-81ED-4DB2-BD59-A6C34878D82A}">
                    <a16:rowId xmlns:a16="http://schemas.microsoft.com/office/drawing/2014/main" val="2911270051"/>
                  </a:ext>
                </a:extLst>
              </a:tr>
              <a:tr h="144934">
                <a:tc gridSpan="2">
                  <a:txBody>
                    <a:bodyPr/>
                    <a:lstStyle/>
                    <a:p>
                      <a:pPr marL="0" marR="0">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Total Building Score</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a:solidFill>
                            <a:srgbClr val="000000"/>
                          </a:solidFill>
                          <a:effectLst/>
                          <a:latin typeface="Calibri" panose="020F0502020204030204" pitchFamily="34" charset="0"/>
                          <a:ea typeface="Calibri" panose="020F0502020204030204" pitchFamily="34" charset="0"/>
                        </a:rPr>
                        <a:t> </a:t>
                      </a:r>
                      <a:endParaRPr lang="en-US" sz="100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300"/>
                        </a:spcBef>
                        <a:spcAft>
                          <a:spcPts val="300"/>
                        </a:spcAft>
                      </a:pPr>
                      <a:r>
                        <a:rPr lang="en-US" sz="1000" dirty="0">
                          <a:solidFill>
                            <a:srgbClr val="000000"/>
                          </a:solidFill>
                          <a:effectLst/>
                          <a:latin typeface="Calibri" panose="020F0502020204030204" pitchFamily="34" charset="0"/>
                          <a:ea typeface="Calibri" panose="020F0502020204030204" pitchFamily="34" charset="0"/>
                        </a:rPr>
                        <a:t> </a:t>
                      </a:r>
                      <a:endParaRPr lang="en-US" sz="1000" dirty="0">
                        <a:solidFill>
                          <a:srgbClr val="000000"/>
                        </a:solidFill>
                        <a:effectLst/>
                        <a:latin typeface="Times New Roman" panose="02020603050405020304" pitchFamily="18" charset="0"/>
                        <a:ea typeface="Times New Roman" panose="02020603050405020304" pitchFamily="18" charset="0"/>
                      </a:endParaRPr>
                    </a:p>
                  </a:txBody>
                  <a:tcPr marL="59291" marR="592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8EAADB"/>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6526397"/>
                  </a:ext>
                </a:extLst>
              </a:tr>
            </a:tbl>
          </a:graphicData>
        </a:graphic>
      </p:graphicFrame>
    </p:spTree>
    <p:extLst>
      <p:ext uri="{BB962C8B-B14F-4D97-AF65-F5344CB8AC3E}">
        <p14:creationId xmlns:p14="http://schemas.microsoft.com/office/powerpoint/2010/main" val="3581192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95399" y="501162"/>
            <a:ext cx="9601200" cy="652707"/>
          </a:xfrm>
        </p:spPr>
        <p:txBody>
          <a:bodyPr/>
          <a:lstStyle/>
          <a:p>
            <a:r>
              <a:rPr lang="en-US" dirty="0"/>
              <a:t>Total Score Sheet Example</a:t>
            </a:r>
          </a:p>
        </p:txBody>
      </p:sp>
      <p:graphicFrame>
        <p:nvGraphicFramePr>
          <p:cNvPr id="8" name="Table 7"/>
          <p:cNvGraphicFramePr>
            <a:graphicFrameLocks noGrp="1"/>
          </p:cNvGraphicFramePr>
          <p:nvPr>
            <p:extLst>
              <p:ext uri="{D42A27DB-BD31-4B8C-83A1-F6EECF244321}">
                <p14:modId xmlns:p14="http://schemas.microsoft.com/office/powerpoint/2010/main" val="3987244873"/>
              </p:ext>
            </p:extLst>
          </p:nvPr>
        </p:nvGraphicFramePr>
        <p:xfrm>
          <a:off x="3155571" y="1318840"/>
          <a:ext cx="5880855" cy="4703040"/>
        </p:xfrm>
        <a:graphic>
          <a:graphicData uri="http://schemas.openxmlformats.org/drawingml/2006/table">
            <a:tbl>
              <a:tblPr/>
              <a:tblGrid>
                <a:gridCol w="1176171">
                  <a:extLst>
                    <a:ext uri="{9D8B030D-6E8A-4147-A177-3AD203B41FA5}">
                      <a16:colId xmlns:a16="http://schemas.microsoft.com/office/drawing/2014/main" val="1024061498"/>
                    </a:ext>
                  </a:extLst>
                </a:gridCol>
                <a:gridCol w="1176171">
                  <a:extLst>
                    <a:ext uri="{9D8B030D-6E8A-4147-A177-3AD203B41FA5}">
                      <a16:colId xmlns:a16="http://schemas.microsoft.com/office/drawing/2014/main" val="50688136"/>
                    </a:ext>
                  </a:extLst>
                </a:gridCol>
                <a:gridCol w="1176171">
                  <a:extLst>
                    <a:ext uri="{9D8B030D-6E8A-4147-A177-3AD203B41FA5}">
                      <a16:colId xmlns:a16="http://schemas.microsoft.com/office/drawing/2014/main" val="2695732775"/>
                    </a:ext>
                  </a:extLst>
                </a:gridCol>
                <a:gridCol w="1176171">
                  <a:extLst>
                    <a:ext uri="{9D8B030D-6E8A-4147-A177-3AD203B41FA5}">
                      <a16:colId xmlns:a16="http://schemas.microsoft.com/office/drawing/2014/main" val="2420056106"/>
                    </a:ext>
                  </a:extLst>
                </a:gridCol>
                <a:gridCol w="1176171">
                  <a:extLst>
                    <a:ext uri="{9D8B030D-6E8A-4147-A177-3AD203B41FA5}">
                      <a16:colId xmlns:a16="http://schemas.microsoft.com/office/drawing/2014/main" val="2913187344"/>
                    </a:ext>
                  </a:extLst>
                </a:gridCol>
              </a:tblGrid>
              <a:tr h="159040">
                <a:tc>
                  <a:txBody>
                    <a:bodyPr/>
                    <a:lstStyle/>
                    <a:p>
                      <a:pPr algn="l"/>
                      <a:r>
                        <a:rPr lang="en-US" sz="500">
                          <a:effectLst/>
                        </a:rPr>
                        <a:t>IBC</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r>
                        <a:rPr lang="en-US" sz="500">
                          <a:effectLst/>
                        </a:rPr>
                        <a:t>Safety Parameters</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r>
                        <a:rPr lang="en-US" sz="500">
                          <a:effectLst/>
                        </a:rPr>
                        <a:t>Fire Safety (FS)</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r>
                        <a:rPr lang="en-US" sz="500">
                          <a:effectLst/>
                        </a:rPr>
                        <a:t>Means of Egress (ME)</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r>
                        <a:rPr lang="en-US" sz="500">
                          <a:effectLst/>
                        </a:rPr>
                        <a:t>General Safety (GS)</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57598312"/>
                  </a:ext>
                </a:extLst>
              </a:tr>
              <a:tr h="159040">
                <a:tc>
                  <a:txBody>
                    <a:bodyPr/>
                    <a:lstStyle/>
                    <a:p>
                      <a:pPr algn="l"/>
                      <a:r>
                        <a:rPr lang="en-US" sz="500">
                          <a:effectLst/>
                        </a:rPr>
                        <a:t>1401.6.1</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a:r>
                        <a:rPr lang="en-US" sz="500">
                          <a:effectLst/>
                        </a:rPr>
                        <a:t>Building Height</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a:r>
                        <a:rPr lang="en-US" sz="500">
                          <a:effectLst/>
                        </a:rPr>
                        <a:t>1</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a:r>
                        <a:rPr lang="en-US" sz="500">
                          <a:effectLst/>
                        </a:rPr>
                        <a:t>1</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a:r>
                        <a:rPr lang="en-US" sz="500">
                          <a:effectLst/>
                        </a:rPr>
                        <a:t>1</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327991484"/>
                  </a:ext>
                </a:extLst>
              </a:tr>
              <a:tr h="159040">
                <a:tc>
                  <a:txBody>
                    <a:bodyPr/>
                    <a:lstStyle/>
                    <a:p>
                      <a:pPr algn="l"/>
                      <a:r>
                        <a:rPr lang="en-US" sz="500">
                          <a:effectLst/>
                        </a:rPr>
                        <a:t>1401.6.2</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r>
                        <a:rPr lang="en-US" sz="500">
                          <a:effectLst/>
                        </a:rPr>
                        <a:t>Building Area</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r>
                        <a:rPr lang="en-US" sz="500">
                          <a:effectLst/>
                        </a:rPr>
                        <a:t>15</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r>
                        <a:rPr lang="en-US" sz="500">
                          <a:effectLst/>
                        </a:rPr>
                        <a:t>15</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r>
                        <a:rPr lang="en-US" sz="500">
                          <a:effectLst/>
                        </a:rPr>
                        <a:t>15</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122524303"/>
                  </a:ext>
                </a:extLst>
              </a:tr>
              <a:tr h="159040">
                <a:tc>
                  <a:txBody>
                    <a:bodyPr/>
                    <a:lstStyle/>
                    <a:p>
                      <a:pPr algn="l"/>
                      <a:r>
                        <a:rPr lang="en-US" sz="500">
                          <a:effectLst/>
                        </a:rPr>
                        <a:t>1401.6.3</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a:r>
                        <a:rPr lang="en-US" sz="500">
                          <a:effectLst/>
                        </a:rPr>
                        <a:t>Compartmentation</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a:r>
                        <a:rPr lang="en-US" sz="500">
                          <a:effectLst/>
                        </a:rPr>
                        <a:t>20</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a:r>
                        <a:rPr lang="en-US" sz="500">
                          <a:effectLst/>
                        </a:rPr>
                        <a:t>20</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a:r>
                        <a:rPr lang="en-US" sz="500">
                          <a:effectLst/>
                        </a:rPr>
                        <a:t>20</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2537831376"/>
                  </a:ext>
                </a:extLst>
              </a:tr>
              <a:tr h="261280">
                <a:tc>
                  <a:txBody>
                    <a:bodyPr/>
                    <a:lstStyle/>
                    <a:p>
                      <a:pPr algn="l"/>
                      <a:r>
                        <a:rPr lang="en-US" sz="500">
                          <a:effectLst/>
                        </a:rPr>
                        <a:t>1401.6.4</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r>
                        <a:rPr lang="en-US" sz="500">
                          <a:effectLst/>
                        </a:rPr>
                        <a:t>Tenant and Dwelling Unit Separations</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r>
                        <a:rPr lang="en-US" sz="500">
                          <a:effectLst/>
                        </a:rPr>
                        <a:t>0</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r>
                        <a:rPr lang="en-US" sz="500">
                          <a:effectLst/>
                        </a:rPr>
                        <a:t>0</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r>
                        <a:rPr lang="en-US" sz="500">
                          <a:effectLst/>
                        </a:rPr>
                        <a:t>0</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757937052"/>
                  </a:ext>
                </a:extLst>
              </a:tr>
              <a:tr h="159040">
                <a:tc>
                  <a:txBody>
                    <a:bodyPr/>
                    <a:lstStyle/>
                    <a:p>
                      <a:pPr algn="l"/>
                      <a:r>
                        <a:rPr lang="en-US" sz="500">
                          <a:effectLst/>
                        </a:rPr>
                        <a:t>1401.6.5</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a:r>
                        <a:rPr lang="en-US" sz="500">
                          <a:effectLst/>
                        </a:rPr>
                        <a:t>Corridor Walls</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a:r>
                        <a:rPr lang="en-US" sz="500">
                          <a:effectLst/>
                        </a:rPr>
                        <a:t>0</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a:r>
                        <a:rPr lang="en-US" sz="500">
                          <a:effectLst/>
                        </a:rPr>
                        <a:t>0</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a:r>
                        <a:rPr lang="en-US" sz="500">
                          <a:effectLst/>
                        </a:rPr>
                        <a:t>0</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2564629702"/>
                  </a:ext>
                </a:extLst>
              </a:tr>
              <a:tr h="159040">
                <a:tc>
                  <a:txBody>
                    <a:bodyPr/>
                    <a:lstStyle/>
                    <a:p>
                      <a:pPr algn="l"/>
                      <a:r>
                        <a:rPr lang="en-US" sz="500">
                          <a:effectLst/>
                        </a:rPr>
                        <a:t>1401.6.6</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r>
                        <a:rPr lang="en-US" sz="500">
                          <a:effectLst/>
                        </a:rPr>
                        <a:t>Vertical Openings</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r>
                        <a:rPr lang="en-US" sz="500">
                          <a:effectLst/>
                        </a:rPr>
                        <a:t>0</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r>
                        <a:rPr lang="en-US" sz="500">
                          <a:effectLst/>
                        </a:rPr>
                        <a:t>0</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r>
                        <a:rPr lang="en-US" sz="500">
                          <a:effectLst/>
                        </a:rPr>
                        <a:t>0</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4117495586"/>
                  </a:ext>
                </a:extLst>
              </a:tr>
              <a:tr h="159040">
                <a:tc>
                  <a:txBody>
                    <a:bodyPr/>
                    <a:lstStyle/>
                    <a:p>
                      <a:pPr algn="l"/>
                      <a:r>
                        <a:rPr lang="en-US" sz="500">
                          <a:effectLst/>
                        </a:rPr>
                        <a:t>1401.6.7</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a:r>
                        <a:rPr lang="en-US" sz="500">
                          <a:effectLst/>
                        </a:rPr>
                        <a:t>HVAC Systems</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a:r>
                        <a:rPr lang="en-US" sz="500">
                          <a:effectLst/>
                        </a:rPr>
                        <a:t>-15</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a:r>
                        <a:rPr lang="en-US" sz="500">
                          <a:effectLst/>
                        </a:rPr>
                        <a:t>-15</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a:r>
                        <a:rPr lang="en-US" sz="500">
                          <a:effectLst/>
                        </a:rPr>
                        <a:t>-15</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3789124121"/>
                  </a:ext>
                </a:extLst>
              </a:tr>
              <a:tr h="159040">
                <a:tc>
                  <a:txBody>
                    <a:bodyPr/>
                    <a:lstStyle/>
                    <a:p>
                      <a:pPr algn="l"/>
                      <a:r>
                        <a:rPr lang="en-US" sz="500">
                          <a:effectLst/>
                        </a:rPr>
                        <a:t>1401.6.8</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r>
                        <a:rPr lang="en-US" sz="500">
                          <a:effectLst/>
                        </a:rPr>
                        <a:t>Automatic Fire Detection</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endParaRPr lang="en-US" sz="500">
                        <a:effectLst/>
                      </a:endParaRP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endParaRPr lang="en-US" sz="500">
                        <a:effectLst/>
                      </a:endParaRP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endParaRPr lang="en-US" sz="500">
                        <a:effectLst/>
                      </a:endParaRP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25710701"/>
                  </a:ext>
                </a:extLst>
              </a:tr>
              <a:tr h="159040">
                <a:tc>
                  <a:txBody>
                    <a:bodyPr/>
                    <a:lstStyle/>
                    <a:p>
                      <a:pPr algn="l"/>
                      <a:r>
                        <a:rPr lang="en-US" sz="500">
                          <a:effectLst/>
                        </a:rPr>
                        <a:t>1401.6.9</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a:r>
                        <a:rPr lang="en-US" sz="500">
                          <a:effectLst/>
                        </a:rPr>
                        <a:t>Fire Alarm Systems</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a:r>
                        <a:rPr lang="en-US" sz="500">
                          <a:effectLst/>
                        </a:rPr>
                        <a:t>2</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a:r>
                        <a:rPr lang="en-US" sz="500">
                          <a:effectLst/>
                        </a:rPr>
                        <a:t>2</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a:r>
                        <a:rPr lang="en-US" sz="500">
                          <a:effectLst/>
                        </a:rPr>
                        <a:t>2</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3539566004"/>
                  </a:ext>
                </a:extLst>
              </a:tr>
              <a:tr h="159040">
                <a:tc>
                  <a:txBody>
                    <a:bodyPr/>
                    <a:lstStyle/>
                    <a:p>
                      <a:pPr algn="l"/>
                      <a:r>
                        <a:rPr lang="en-US" sz="500">
                          <a:effectLst/>
                        </a:rPr>
                        <a:t>1401.6.10</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r>
                        <a:rPr lang="en-US" sz="500">
                          <a:effectLst/>
                        </a:rPr>
                        <a:t>Smoke Control</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r>
                        <a:rPr lang="en-US" sz="500">
                          <a:effectLst/>
                        </a:rPr>
                        <a:t>N/A</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r>
                        <a:rPr lang="en-US" sz="500">
                          <a:effectLst/>
                        </a:rPr>
                        <a:t>0</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r>
                        <a:rPr lang="en-US" sz="500">
                          <a:effectLst/>
                        </a:rPr>
                        <a:t>0</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4225943589"/>
                  </a:ext>
                </a:extLst>
              </a:tr>
              <a:tr h="159040">
                <a:tc>
                  <a:txBody>
                    <a:bodyPr/>
                    <a:lstStyle/>
                    <a:p>
                      <a:pPr algn="l"/>
                      <a:r>
                        <a:rPr lang="en-US" sz="500">
                          <a:effectLst/>
                        </a:rPr>
                        <a:t>1401.6.11</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a:r>
                        <a:rPr lang="en-US" sz="500">
                          <a:effectLst/>
                        </a:rPr>
                        <a:t>Means of Egress Capacity</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a:r>
                        <a:rPr lang="en-US" sz="500">
                          <a:effectLst/>
                        </a:rPr>
                        <a:t>N/A</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a:r>
                        <a:rPr lang="en-US" sz="500">
                          <a:effectLst/>
                        </a:rPr>
                        <a:t>0</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a:r>
                        <a:rPr lang="en-US" sz="500">
                          <a:effectLst/>
                        </a:rPr>
                        <a:t>0</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168163094"/>
                  </a:ext>
                </a:extLst>
              </a:tr>
              <a:tr h="159040">
                <a:tc>
                  <a:txBody>
                    <a:bodyPr/>
                    <a:lstStyle/>
                    <a:p>
                      <a:pPr algn="l"/>
                      <a:r>
                        <a:rPr lang="en-US" sz="500">
                          <a:effectLst/>
                        </a:rPr>
                        <a:t>1401.6.12</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r>
                        <a:rPr lang="en-US" sz="500">
                          <a:effectLst/>
                        </a:rPr>
                        <a:t>Dead Ends</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r>
                        <a:rPr lang="en-US" sz="500">
                          <a:effectLst/>
                        </a:rPr>
                        <a:t>N/A</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endParaRPr lang="en-US" sz="500">
                        <a:effectLst/>
                      </a:endParaRP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endParaRPr lang="en-US" sz="500">
                        <a:effectLst/>
                      </a:endParaRP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400983854"/>
                  </a:ext>
                </a:extLst>
              </a:tr>
              <a:tr h="261280">
                <a:tc>
                  <a:txBody>
                    <a:bodyPr/>
                    <a:lstStyle/>
                    <a:p>
                      <a:pPr algn="l"/>
                      <a:r>
                        <a:rPr lang="en-US" sz="500">
                          <a:effectLst/>
                        </a:rPr>
                        <a:t>1401.6.13</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a:r>
                        <a:rPr lang="en-US" sz="500">
                          <a:effectLst/>
                        </a:rPr>
                        <a:t>Maximum Exit Access Travel Distance</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a:r>
                        <a:rPr lang="en-US" sz="500">
                          <a:effectLst/>
                        </a:rPr>
                        <a:t>N/A</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a:r>
                        <a:rPr lang="en-US" sz="500">
                          <a:effectLst/>
                        </a:rPr>
                        <a:t>16</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a:r>
                        <a:rPr lang="en-US" sz="500">
                          <a:effectLst/>
                        </a:rPr>
                        <a:t>16</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3979900741"/>
                  </a:ext>
                </a:extLst>
              </a:tr>
              <a:tr h="159040">
                <a:tc>
                  <a:txBody>
                    <a:bodyPr/>
                    <a:lstStyle/>
                    <a:p>
                      <a:pPr algn="l"/>
                      <a:r>
                        <a:rPr lang="en-US" sz="500">
                          <a:effectLst/>
                        </a:rPr>
                        <a:t>1401.6.14</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r>
                        <a:rPr lang="en-US" sz="500">
                          <a:effectLst/>
                        </a:rPr>
                        <a:t>Elevator Control</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r>
                        <a:rPr lang="en-US" sz="500">
                          <a:effectLst/>
                        </a:rPr>
                        <a:t>-2</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r>
                        <a:rPr lang="en-US" sz="500">
                          <a:effectLst/>
                        </a:rPr>
                        <a:t>-2</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r>
                        <a:rPr lang="en-US" sz="500">
                          <a:effectLst/>
                        </a:rPr>
                        <a:t>-2</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861477669"/>
                  </a:ext>
                </a:extLst>
              </a:tr>
              <a:tr h="261280">
                <a:tc>
                  <a:txBody>
                    <a:bodyPr/>
                    <a:lstStyle/>
                    <a:p>
                      <a:pPr algn="l"/>
                      <a:r>
                        <a:rPr lang="en-US" sz="500">
                          <a:effectLst/>
                        </a:rPr>
                        <a:t>1401.6.15</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a:r>
                        <a:rPr lang="en-US" sz="500">
                          <a:effectLst/>
                        </a:rPr>
                        <a:t>Means of Egress Emergency Lighting</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a:r>
                        <a:rPr lang="en-US" sz="500">
                          <a:effectLst/>
                        </a:rPr>
                        <a:t>N/A</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a:r>
                        <a:rPr lang="en-US" sz="500">
                          <a:effectLst/>
                        </a:rPr>
                        <a:t>1</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a:r>
                        <a:rPr lang="en-US" sz="500">
                          <a:effectLst/>
                        </a:rPr>
                        <a:t>1</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2251545488"/>
                  </a:ext>
                </a:extLst>
              </a:tr>
              <a:tr h="159040">
                <a:tc>
                  <a:txBody>
                    <a:bodyPr/>
                    <a:lstStyle/>
                    <a:p>
                      <a:pPr algn="l"/>
                      <a:r>
                        <a:rPr lang="en-US" sz="500">
                          <a:effectLst/>
                        </a:rPr>
                        <a:t>1401.6.16</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r>
                        <a:rPr lang="en-US" sz="500">
                          <a:effectLst/>
                        </a:rPr>
                        <a:t>Mixed Occupancies</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l"/>
                      <a:r>
                        <a:rPr lang="en-US" sz="500">
                          <a:effectLst/>
                        </a:rPr>
                        <a:t>0</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r>
                        <a:rPr lang="en-US" sz="500">
                          <a:effectLst/>
                        </a:rPr>
                        <a:t>N/A</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r>
                        <a:rPr lang="en-US" sz="500">
                          <a:effectLst/>
                        </a:rPr>
                        <a:t>0</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437449676"/>
                  </a:ext>
                </a:extLst>
              </a:tr>
              <a:tr h="159040">
                <a:tc>
                  <a:txBody>
                    <a:bodyPr/>
                    <a:lstStyle/>
                    <a:p>
                      <a:pPr algn="l"/>
                      <a:r>
                        <a:rPr lang="en-US" sz="500">
                          <a:effectLst/>
                        </a:rPr>
                        <a:t>1401.6.17</a:t>
                      </a:r>
                    </a:p>
                  </a:txBody>
                  <a:tcPr marL="23007" marR="23007" marT="23007" marB="23007" anchor="ctr">
                    <a:lnL w="9525" cap="flat" cmpd="sng" algn="ctr">
                      <a:solidFill>
                        <a:srgbClr val="DDDDDD"/>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a:r>
                        <a:rPr lang="en-US" sz="500" dirty="0">
                          <a:effectLst/>
                        </a:rPr>
                        <a:t>Automatic Sprinklers</a:t>
                      </a:r>
                    </a:p>
                  </a:txBody>
                  <a:tcPr marL="23007" marR="23007" marT="23007" marB="2300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l"/>
                      <a:endParaRPr lang="en-US" sz="500">
                        <a:effectLst/>
                      </a:endParaRPr>
                    </a:p>
                  </a:txBody>
                  <a:tcPr marL="23007" marR="23007" marT="23007" marB="23007" anchor="ctr">
                    <a:lnL w="12700" cap="flat" cmpd="sng" algn="ctr">
                      <a:no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a:r>
                        <a:rPr lang="en-US" sz="500">
                          <a:effectLst/>
                        </a:rPr>
                        <a:t>0</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a:endParaRPr lang="en-US" sz="500">
                        <a:effectLst/>
                      </a:endParaRP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1525605016"/>
                  </a:ext>
                </a:extLst>
              </a:tr>
              <a:tr h="159040">
                <a:tc>
                  <a:txBody>
                    <a:bodyPr/>
                    <a:lstStyle/>
                    <a:p>
                      <a:pPr algn="l"/>
                      <a:r>
                        <a:rPr lang="en-US" sz="500">
                          <a:effectLst/>
                        </a:rPr>
                        <a:t>1401.6.18</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r>
                        <a:rPr lang="en-US" sz="500">
                          <a:effectLst/>
                        </a:rPr>
                        <a:t>Standpipes</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endParaRPr lang="en-US" sz="500">
                        <a:effectLst/>
                      </a:endParaRP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endParaRPr lang="en-US" sz="500">
                        <a:effectLst/>
                      </a:endParaRP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endParaRPr lang="en-US" sz="500">
                        <a:effectLst/>
                      </a:endParaRP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237190791"/>
                  </a:ext>
                </a:extLst>
              </a:tr>
              <a:tr h="159040">
                <a:tc>
                  <a:txBody>
                    <a:bodyPr/>
                    <a:lstStyle/>
                    <a:p>
                      <a:pPr algn="l"/>
                      <a:r>
                        <a:rPr lang="en-US" sz="500">
                          <a:effectLst/>
                        </a:rPr>
                        <a:t>1401.6.19</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a:r>
                        <a:rPr lang="en-US" sz="500" dirty="0">
                          <a:effectLst/>
                        </a:rPr>
                        <a:t>Incidental Uses</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a:r>
                        <a:rPr lang="en-US" sz="500">
                          <a:effectLst/>
                        </a:rPr>
                        <a:t>0</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a:r>
                        <a:rPr lang="en-US" sz="500">
                          <a:effectLst/>
                        </a:rPr>
                        <a:t>0</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a:r>
                        <a:rPr lang="en-US" sz="500">
                          <a:effectLst/>
                        </a:rPr>
                        <a:t>0</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2711010359"/>
                  </a:ext>
                </a:extLst>
              </a:tr>
              <a:tr h="159040">
                <a:tc>
                  <a:txBody>
                    <a:bodyPr/>
                    <a:lstStyle/>
                    <a:p>
                      <a:pPr algn="l"/>
                      <a:r>
                        <a:rPr lang="en-US" sz="500">
                          <a:effectLst/>
                        </a:rPr>
                        <a:t>1401.6.20</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r>
                        <a:rPr lang="en-US" sz="500">
                          <a:effectLst/>
                        </a:rPr>
                        <a:t>Smoke Compartmentation</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r>
                        <a:rPr lang="en-US" sz="500">
                          <a:effectLst/>
                        </a:rPr>
                        <a:t>N/A</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r>
                        <a:rPr lang="en-US" sz="500">
                          <a:effectLst/>
                        </a:rPr>
                        <a:t>N/A</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r>
                        <a:rPr lang="en-US" sz="500">
                          <a:effectLst/>
                        </a:rPr>
                        <a:t>N/A</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430848080"/>
                  </a:ext>
                </a:extLst>
              </a:tr>
              <a:tr h="261280">
                <a:tc>
                  <a:txBody>
                    <a:bodyPr/>
                    <a:lstStyle/>
                    <a:p>
                      <a:pPr algn="l"/>
                      <a:r>
                        <a:rPr lang="en-US" sz="500">
                          <a:effectLst/>
                        </a:rPr>
                        <a:t>1401.6.21.1</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a:r>
                        <a:rPr lang="en-US" sz="500">
                          <a:effectLst/>
                        </a:rPr>
                        <a:t>Patient Ability for Self-preservation</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a:r>
                        <a:rPr lang="en-US" sz="500">
                          <a:effectLst/>
                        </a:rPr>
                        <a:t>N/A</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a:r>
                        <a:rPr lang="en-US" sz="500">
                          <a:effectLst/>
                        </a:rPr>
                        <a:t>N/A</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a:r>
                        <a:rPr lang="en-US" sz="500">
                          <a:effectLst/>
                        </a:rPr>
                        <a:t>N/A</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extLst>
                  <a:ext uri="{0D108BD9-81ED-4DB2-BD59-A6C34878D82A}">
                    <a16:rowId xmlns:a16="http://schemas.microsoft.com/office/drawing/2014/main" val="2937008326"/>
                  </a:ext>
                </a:extLst>
              </a:tr>
              <a:tr h="159040">
                <a:tc>
                  <a:txBody>
                    <a:bodyPr/>
                    <a:lstStyle/>
                    <a:p>
                      <a:pPr algn="l"/>
                      <a:r>
                        <a:rPr lang="en-US" sz="500">
                          <a:effectLst/>
                        </a:rPr>
                        <a:t>1401.6.21.2</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r>
                        <a:rPr lang="en-US" sz="500">
                          <a:effectLst/>
                        </a:rPr>
                        <a:t>Patient Concentration</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r>
                        <a:rPr lang="en-US" sz="500">
                          <a:effectLst/>
                        </a:rPr>
                        <a:t>N/A</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r>
                        <a:rPr lang="en-US" sz="500">
                          <a:effectLst/>
                        </a:rPr>
                        <a:t>N/A</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r>
                        <a:rPr lang="en-US" sz="500">
                          <a:effectLst/>
                        </a:rPr>
                        <a:t>N/A</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2820777598"/>
                  </a:ext>
                </a:extLst>
              </a:tr>
              <a:tr h="159040">
                <a:tc>
                  <a:txBody>
                    <a:bodyPr/>
                    <a:lstStyle/>
                    <a:p>
                      <a:pPr algn="l"/>
                      <a:r>
                        <a:rPr lang="en-US" sz="500">
                          <a:effectLst/>
                        </a:rPr>
                        <a:t>1401.6.21.3</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a:r>
                        <a:rPr lang="en-US" sz="500">
                          <a:effectLst/>
                        </a:rPr>
                        <a:t>Attendant-to-patient Ratio</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12700" cap="flat" cmpd="sng" algn="ctr">
                      <a:noFill/>
                      <a:prstDash val="solid"/>
                      <a:round/>
                      <a:headEnd type="none" w="med" len="med"/>
                      <a:tailEnd type="none" w="med" len="med"/>
                    </a:lnB>
                    <a:solidFill>
                      <a:srgbClr val="EEEEEE"/>
                    </a:solidFill>
                  </a:tcPr>
                </a:tc>
                <a:tc>
                  <a:txBody>
                    <a:bodyPr/>
                    <a:lstStyle/>
                    <a:p>
                      <a:pPr algn="l"/>
                      <a:r>
                        <a:rPr lang="en-US" sz="500">
                          <a:effectLst/>
                        </a:rPr>
                        <a:t>N/A</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12700" cap="flat" cmpd="sng" algn="ctr">
                      <a:noFill/>
                      <a:prstDash val="solid"/>
                      <a:round/>
                      <a:headEnd type="none" w="med" len="med"/>
                      <a:tailEnd type="none" w="med" len="med"/>
                    </a:lnB>
                    <a:solidFill>
                      <a:srgbClr val="EEEEEE"/>
                    </a:solidFill>
                  </a:tcPr>
                </a:tc>
                <a:tc>
                  <a:txBody>
                    <a:bodyPr/>
                    <a:lstStyle/>
                    <a:p>
                      <a:pPr algn="l"/>
                      <a:r>
                        <a:rPr lang="en-US" sz="500">
                          <a:effectLst/>
                        </a:rPr>
                        <a:t>N/A</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12700" cap="flat" cmpd="sng" algn="ctr">
                      <a:noFill/>
                      <a:prstDash val="solid"/>
                      <a:round/>
                      <a:headEnd type="none" w="med" len="med"/>
                      <a:tailEnd type="none" w="med" len="med"/>
                    </a:lnB>
                    <a:solidFill>
                      <a:srgbClr val="EEEEEE"/>
                    </a:solidFill>
                  </a:tcPr>
                </a:tc>
                <a:tc>
                  <a:txBody>
                    <a:bodyPr/>
                    <a:lstStyle/>
                    <a:p>
                      <a:pPr algn="l"/>
                      <a:r>
                        <a:rPr lang="en-US" sz="500">
                          <a:effectLst/>
                        </a:rPr>
                        <a:t>N/A</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12700" cap="flat" cmpd="sng" algn="ctr">
                      <a:noFill/>
                      <a:prstDash val="solid"/>
                      <a:round/>
                      <a:headEnd type="none" w="med" len="med"/>
                      <a:tailEnd type="none" w="med" len="med"/>
                    </a:lnB>
                    <a:solidFill>
                      <a:srgbClr val="EEEEEE"/>
                    </a:solidFill>
                  </a:tcPr>
                </a:tc>
                <a:extLst>
                  <a:ext uri="{0D108BD9-81ED-4DB2-BD59-A6C34878D82A}">
                    <a16:rowId xmlns:a16="http://schemas.microsoft.com/office/drawing/2014/main" val="2592904583"/>
                  </a:ext>
                </a:extLst>
              </a:tr>
              <a:tr h="159040">
                <a:tc>
                  <a:txBody>
                    <a:bodyPr/>
                    <a:lstStyle/>
                    <a:p>
                      <a:pPr algn="l"/>
                      <a:endParaRPr lang="en-US" sz="500">
                        <a:effectLst/>
                      </a:endParaRPr>
                    </a:p>
                  </a:txBody>
                  <a:tcPr marL="23007" marR="23007" marT="23007" marB="23007" anchor="ctr">
                    <a:lnL w="9525" cap="flat" cmpd="sng" algn="ctr">
                      <a:solidFill>
                        <a:srgbClr val="DDDDDD"/>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r>
                        <a:rPr lang="en-US" sz="500" dirty="0">
                          <a:effectLst/>
                        </a:rPr>
                        <a:t>Building Score - Total Value</a:t>
                      </a:r>
                    </a:p>
                  </a:txBody>
                  <a:tcPr marL="23007" marR="23007" marT="23007" marB="2300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500" dirty="0">
                          <a:effectLst/>
                        </a:rPr>
                        <a:t>21</a:t>
                      </a:r>
                    </a:p>
                  </a:txBody>
                  <a:tcPr marL="23007" marR="23007" marT="23007" marB="2300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500" dirty="0">
                          <a:effectLst/>
                        </a:rPr>
                        <a:t>38</a:t>
                      </a:r>
                    </a:p>
                  </a:txBody>
                  <a:tcPr marL="23007" marR="23007" marT="23007" marB="2300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500" dirty="0">
                          <a:effectLst/>
                        </a:rPr>
                        <a:t>38</a:t>
                      </a:r>
                    </a:p>
                  </a:txBody>
                  <a:tcPr marL="23007" marR="23007" marT="23007" marB="2300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80700035"/>
                  </a:ext>
                </a:extLst>
              </a:tr>
              <a:tr h="159040">
                <a:tc>
                  <a:txBody>
                    <a:bodyPr/>
                    <a:lstStyle/>
                    <a:p>
                      <a:pPr algn="l"/>
                      <a:endParaRPr lang="en-US" sz="500">
                        <a:effectLst/>
                      </a:endParaRPr>
                    </a:p>
                  </a:txBody>
                  <a:tcPr marL="23007" marR="23007" marT="23007" marB="23007" anchor="ctr">
                    <a:lnL w="9525" cap="flat" cmpd="sng" algn="ctr">
                      <a:solidFill>
                        <a:srgbClr val="DDDDDD"/>
                      </a:solidFill>
                      <a:prstDash val="solid"/>
                      <a:round/>
                      <a:headEnd type="none" w="med" len="med"/>
                      <a:tailEnd type="none" w="med" len="med"/>
                    </a:lnL>
                    <a:lnR w="12700" cap="flat" cmpd="sng" algn="ctr">
                      <a:no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EEEEEE"/>
                    </a:solidFill>
                  </a:tcPr>
                </a:tc>
                <a:tc>
                  <a:txBody>
                    <a:bodyPr/>
                    <a:lstStyle/>
                    <a:p>
                      <a:pPr algn="l"/>
                      <a:r>
                        <a:rPr lang="en-US" sz="500" dirty="0">
                          <a:effectLst/>
                        </a:rPr>
                        <a:t>Minimum Passing Score</a:t>
                      </a:r>
                    </a:p>
                  </a:txBody>
                  <a:tcPr marL="23007" marR="23007" marT="23007" marB="2300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l"/>
                      <a:r>
                        <a:rPr lang="en-US" sz="500" dirty="0">
                          <a:effectLst/>
                        </a:rPr>
                        <a:t>30</a:t>
                      </a:r>
                    </a:p>
                  </a:txBody>
                  <a:tcPr marL="23007" marR="23007" marT="23007" marB="2300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l"/>
                      <a:r>
                        <a:rPr lang="en-US" sz="500" dirty="0">
                          <a:effectLst/>
                        </a:rPr>
                        <a:t>40</a:t>
                      </a:r>
                    </a:p>
                  </a:txBody>
                  <a:tcPr marL="23007" marR="23007" marT="23007" marB="2300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tc>
                  <a:txBody>
                    <a:bodyPr/>
                    <a:lstStyle/>
                    <a:p>
                      <a:pPr algn="l"/>
                      <a:r>
                        <a:rPr lang="en-US" sz="500" dirty="0">
                          <a:effectLst/>
                        </a:rPr>
                        <a:t>40</a:t>
                      </a:r>
                    </a:p>
                  </a:txBody>
                  <a:tcPr marL="23007" marR="23007" marT="23007" marB="23007"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EEEEEE"/>
                    </a:solidFill>
                  </a:tcPr>
                </a:tc>
                <a:extLst>
                  <a:ext uri="{0D108BD9-81ED-4DB2-BD59-A6C34878D82A}">
                    <a16:rowId xmlns:a16="http://schemas.microsoft.com/office/drawing/2014/main" val="780272394"/>
                  </a:ext>
                </a:extLst>
              </a:tr>
              <a:tr h="159040">
                <a:tc>
                  <a:txBody>
                    <a:bodyPr/>
                    <a:lstStyle/>
                    <a:p>
                      <a:pPr algn="l"/>
                      <a:endParaRPr lang="en-US" sz="500">
                        <a:effectLst/>
                      </a:endParaRP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r>
                        <a:rPr lang="en-US" sz="500">
                          <a:effectLst/>
                        </a:rPr>
                        <a:t>Pass/Fail</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r>
                        <a:rPr lang="en-US" sz="500">
                          <a:effectLst/>
                        </a:rPr>
                        <a:t>No</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r>
                        <a:rPr lang="en-US" sz="500">
                          <a:effectLst/>
                        </a:rPr>
                        <a:t>No</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algn="l"/>
                      <a:r>
                        <a:rPr lang="en-US" sz="500" dirty="0">
                          <a:effectLst/>
                        </a:rPr>
                        <a:t>No</a:t>
                      </a:r>
                    </a:p>
                  </a:txBody>
                  <a:tcPr marL="23007" marR="23007" marT="23007" marB="23007" anchor="ctr">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12700" cap="flat" cmpd="sng" algn="ctr">
                      <a:no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826719678"/>
                  </a:ext>
                </a:extLst>
              </a:tr>
            </a:tbl>
          </a:graphicData>
        </a:graphic>
      </p:graphicFrame>
    </p:spTree>
    <p:extLst>
      <p:ext uri="{BB962C8B-B14F-4D97-AF65-F5344CB8AC3E}">
        <p14:creationId xmlns:p14="http://schemas.microsoft.com/office/powerpoint/2010/main" val="5158381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Analysis Possibilities</a:t>
            </a:r>
          </a:p>
        </p:txBody>
      </p:sp>
      <p:sp>
        <p:nvSpPr>
          <p:cNvPr id="3" name="Content Placeholder 2"/>
          <p:cNvSpPr>
            <a:spLocks noGrp="1"/>
          </p:cNvSpPr>
          <p:nvPr>
            <p:ph idx="1"/>
          </p:nvPr>
        </p:nvSpPr>
        <p:spPr>
          <a:xfrm>
            <a:off x="1295400" y="1908722"/>
            <a:ext cx="9601200" cy="3809999"/>
          </a:xfrm>
        </p:spPr>
        <p:txBody>
          <a:bodyPr>
            <a:normAutofit/>
          </a:bodyPr>
          <a:lstStyle/>
          <a:p>
            <a:r>
              <a:rPr lang="en-US" b="1" dirty="0"/>
              <a:t>Value to the future by looking backward</a:t>
            </a:r>
          </a:p>
          <a:p>
            <a:pPr lvl="1"/>
            <a:r>
              <a:rPr lang="en-US" dirty="0"/>
              <a:t>Strengths, weakness and trends</a:t>
            </a:r>
          </a:p>
          <a:p>
            <a:r>
              <a:rPr lang="en-US" b="1" dirty="0"/>
              <a:t>Comparative analysis of 23 individual parameters</a:t>
            </a:r>
          </a:p>
          <a:p>
            <a:pPr lvl="1"/>
            <a:r>
              <a:rPr lang="en-US" dirty="0"/>
              <a:t>Combinations of the 23 parameters</a:t>
            </a:r>
          </a:p>
          <a:p>
            <a:r>
              <a:rPr lang="en-US" b="1" dirty="0"/>
              <a:t>Comparative analysis of 3 categories</a:t>
            </a:r>
            <a:r>
              <a:rPr lang="en-US" dirty="0"/>
              <a:t> (fire safety, egress, general safety)</a:t>
            </a:r>
          </a:p>
          <a:p>
            <a:pPr lvl="1"/>
            <a:r>
              <a:rPr lang="en-US" dirty="0"/>
              <a:t>Within each of the 3 categories</a:t>
            </a:r>
          </a:p>
          <a:p>
            <a:r>
              <a:rPr lang="en-US" b="1" dirty="0"/>
              <a:t>Filter results further based on:</a:t>
            </a:r>
          </a:p>
          <a:p>
            <a:pPr lvl="1"/>
            <a:r>
              <a:rPr lang="en-US" dirty="0"/>
              <a:t>Year built, building code used, occupancy group, construction type.</a:t>
            </a:r>
          </a:p>
          <a:p>
            <a:endParaRPr lang="en-US" dirty="0"/>
          </a:p>
        </p:txBody>
      </p:sp>
    </p:spTree>
    <p:extLst>
      <p:ext uri="{BB962C8B-B14F-4D97-AF65-F5344CB8AC3E}">
        <p14:creationId xmlns:p14="http://schemas.microsoft.com/office/powerpoint/2010/main" val="38675732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06496" y="567495"/>
            <a:ext cx="9601200" cy="2743200"/>
          </a:xfrm>
        </p:spPr>
        <p:txBody>
          <a:bodyPr/>
          <a:lstStyle/>
          <a:p>
            <a:pPr algn="ctr"/>
            <a:r>
              <a:rPr lang="en-US" dirty="0"/>
              <a:t>Questions?</a:t>
            </a:r>
          </a:p>
        </p:txBody>
      </p:sp>
      <p:sp>
        <p:nvSpPr>
          <p:cNvPr id="5" name="Text Placeholder 4"/>
          <p:cNvSpPr>
            <a:spLocks noGrp="1"/>
          </p:cNvSpPr>
          <p:nvPr>
            <p:ph type="body" idx="1"/>
          </p:nvPr>
        </p:nvSpPr>
        <p:spPr>
          <a:xfrm>
            <a:off x="1261216" y="4307080"/>
            <a:ext cx="9601200" cy="1717705"/>
          </a:xfrm>
        </p:spPr>
        <p:txBody>
          <a:bodyPr>
            <a:normAutofit/>
          </a:bodyPr>
          <a:lstStyle/>
          <a:p>
            <a:r>
              <a:rPr lang="en-US" dirty="0"/>
              <a:t>Jon Narva</a:t>
            </a:r>
          </a:p>
          <a:p>
            <a:r>
              <a:rPr lang="en-US" dirty="0"/>
              <a:t>202-393-7015</a:t>
            </a:r>
          </a:p>
          <a:p>
            <a:r>
              <a:rPr lang="en-US" dirty="0"/>
              <a:t>jon@narvaassociates.com</a:t>
            </a:r>
          </a:p>
        </p:txBody>
      </p:sp>
    </p:spTree>
    <p:extLst>
      <p:ext uri="{BB962C8B-B14F-4D97-AF65-F5344CB8AC3E}">
        <p14:creationId xmlns:p14="http://schemas.microsoft.com/office/powerpoint/2010/main" val="2272106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8297" y="660400"/>
            <a:ext cx="5743303" cy="5715000"/>
          </a:xfrm>
        </p:spPr>
        <p:txBody>
          <a:bodyPr/>
          <a:lstStyle/>
          <a:p>
            <a:pPr marL="0" indent="0" fontAlgn="auto">
              <a:spcBef>
                <a:spcPct val="20000"/>
              </a:spcBef>
              <a:spcAft>
                <a:spcPts val="0"/>
              </a:spcAft>
              <a:buSzPct val="90000"/>
              <a:buNone/>
              <a:defRPr/>
            </a:pPr>
            <a:endParaRPr lang="en-US" kern="0" dirty="0">
              <a:latin typeface="Arial" pitchFamily="34" charset="0"/>
              <a:cs typeface="Arial" pitchFamily="34" charset="0"/>
            </a:endParaRPr>
          </a:p>
          <a:p>
            <a:pPr marL="0" indent="0" fontAlgn="auto">
              <a:spcBef>
                <a:spcPct val="20000"/>
              </a:spcBef>
              <a:spcAft>
                <a:spcPts val="0"/>
              </a:spcAft>
              <a:buSzPct val="90000"/>
              <a:buNone/>
              <a:defRPr/>
            </a:pPr>
            <a:endParaRPr lang="en-US" kern="0" dirty="0">
              <a:latin typeface="Arial" pitchFamily="34" charset="0"/>
              <a:cs typeface="Arial" pitchFamily="34" charset="0"/>
            </a:endParaRPr>
          </a:p>
          <a:p>
            <a:pPr marL="0" indent="0" fontAlgn="auto">
              <a:spcBef>
                <a:spcPct val="20000"/>
              </a:spcBef>
              <a:spcAft>
                <a:spcPts val="0"/>
              </a:spcAft>
              <a:buSzPct val="90000"/>
              <a:buNone/>
              <a:defRPr/>
            </a:pPr>
            <a:endParaRPr lang="en-US" kern="0" dirty="0">
              <a:latin typeface="Arial" pitchFamily="34" charset="0"/>
              <a:cs typeface="Arial" pitchFamily="34" charset="0"/>
            </a:endParaRPr>
          </a:p>
          <a:p>
            <a:pPr marL="0" indent="0" fontAlgn="auto">
              <a:spcBef>
                <a:spcPct val="20000"/>
              </a:spcBef>
              <a:spcAft>
                <a:spcPts val="0"/>
              </a:spcAft>
              <a:buSzPct val="90000"/>
              <a:buNone/>
              <a:defRPr/>
            </a:pPr>
            <a:endParaRPr lang="en-US" kern="0" dirty="0">
              <a:latin typeface="Arial" pitchFamily="34" charset="0"/>
              <a:cs typeface="Arial" pitchFamily="34" charset="0"/>
            </a:endParaRPr>
          </a:p>
          <a:p>
            <a:pPr marL="0" indent="0" fontAlgn="auto">
              <a:spcBef>
                <a:spcPct val="20000"/>
              </a:spcBef>
              <a:spcAft>
                <a:spcPts val="0"/>
              </a:spcAft>
              <a:buSzPct val="90000"/>
              <a:buNone/>
              <a:defRPr/>
            </a:pPr>
            <a:r>
              <a:rPr lang="en-US" kern="0" dirty="0">
                <a:latin typeface="Arial" pitchFamily="34" charset="0"/>
                <a:cs typeface="Arial" pitchFamily="34" charset="0"/>
              </a:rPr>
              <a:t>Landmark FEMA</a:t>
            </a:r>
          </a:p>
          <a:p>
            <a:pPr marL="0" indent="0" fontAlgn="auto">
              <a:spcBef>
                <a:spcPct val="20000"/>
              </a:spcBef>
              <a:spcAft>
                <a:spcPts val="0"/>
              </a:spcAft>
              <a:buSzPct val="90000"/>
              <a:buNone/>
              <a:defRPr/>
            </a:pPr>
            <a:r>
              <a:rPr lang="en-US" kern="0" dirty="0">
                <a:latin typeface="Arial" pitchFamily="34" charset="0"/>
                <a:cs typeface="Arial" pitchFamily="34" charset="0"/>
              </a:rPr>
              <a:t>Report Released in 1974, revisited in 1987, introduced trade-off concept</a:t>
            </a:r>
          </a:p>
          <a:p>
            <a:pPr marL="0" indent="0">
              <a:spcBef>
                <a:spcPct val="20000"/>
              </a:spcBef>
              <a:buClr>
                <a:schemeClr val="hlink"/>
              </a:buClr>
              <a:buSzPct val="90000"/>
              <a:buNone/>
              <a:defRPr/>
            </a:pPr>
            <a:endParaRPr lang="en-US" sz="700" kern="0" dirty="0">
              <a:effectLst>
                <a:outerShdw blurRad="38100" dist="38100" dir="2700000" algn="tl">
                  <a:srgbClr val="000000"/>
                </a:outerShdw>
              </a:effectLst>
            </a:endParaRPr>
          </a:p>
          <a:p>
            <a:pPr marL="0" indent="0">
              <a:spcBef>
                <a:spcPct val="20000"/>
              </a:spcBef>
              <a:buClr>
                <a:schemeClr val="hlink"/>
              </a:buClr>
              <a:buSzPct val="90000"/>
              <a:buNone/>
              <a:defRPr/>
            </a:pPr>
            <a:endParaRPr lang="en-US" sz="700" kern="0" dirty="0">
              <a:effectLst>
                <a:outerShdw blurRad="38100" dist="38100" dir="2700000" algn="tl">
                  <a:srgbClr val="000000"/>
                </a:outerShdw>
              </a:effectLst>
            </a:endParaRPr>
          </a:p>
          <a:p>
            <a:pPr marL="0" indent="0">
              <a:spcBef>
                <a:spcPct val="20000"/>
              </a:spcBef>
              <a:buClr>
                <a:schemeClr val="hlink"/>
              </a:buClr>
              <a:buSzPct val="90000"/>
              <a:buNone/>
              <a:defRPr/>
            </a:pPr>
            <a:endParaRPr lang="en-US" sz="700" kern="0" dirty="0">
              <a:effectLst>
                <a:outerShdw blurRad="38100" dist="38100" dir="2700000" algn="tl">
                  <a:srgbClr val="000000"/>
                </a:outerShdw>
              </a:effectLst>
            </a:endParaRPr>
          </a:p>
          <a:p>
            <a:pPr marL="0" indent="0" fontAlgn="auto">
              <a:spcBef>
                <a:spcPct val="20000"/>
              </a:spcBef>
              <a:spcAft>
                <a:spcPts val="0"/>
              </a:spcAft>
              <a:buClr>
                <a:schemeClr val="hlink"/>
              </a:buClr>
              <a:buSzPct val="90000"/>
              <a:buNone/>
              <a:defRPr/>
            </a:pPr>
            <a:endParaRPr lang="en-US" sz="700" kern="0" dirty="0">
              <a:effectLst>
                <a:outerShdw blurRad="38100" dist="38100" dir="2700000" algn="tl">
                  <a:srgbClr val="000000"/>
                </a:outerShdw>
              </a:effectLst>
            </a:endParaRPr>
          </a:p>
          <a:p>
            <a:pPr marL="0" indent="0" fontAlgn="auto">
              <a:spcBef>
                <a:spcPct val="20000"/>
              </a:spcBef>
              <a:spcAft>
                <a:spcPts val="0"/>
              </a:spcAft>
              <a:buClr>
                <a:schemeClr val="hlink"/>
              </a:buClr>
              <a:buSzPct val="90000"/>
              <a:buNone/>
              <a:defRPr/>
            </a:pPr>
            <a:endParaRPr lang="en-US" sz="700" kern="0" dirty="0">
              <a:effectLst>
                <a:outerShdw blurRad="38100" dist="38100" dir="2700000" algn="tl">
                  <a:srgbClr val="000000"/>
                </a:outerShdw>
              </a:effectLst>
            </a:endParaRPr>
          </a:p>
          <a:p>
            <a:pPr marL="0" indent="0">
              <a:spcBef>
                <a:spcPct val="20000"/>
              </a:spcBef>
              <a:buClr>
                <a:schemeClr val="hlink"/>
              </a:buClr>
              <a:buSzPct val="90000"/>
              <a:buNone/>
              <a:defRPr/>
            </a:pPr>
            <a:endParaRPr lang="en-US" sz="700" kern="0" dirty="0">
              <a:effectLst>
                <a:outerShdw blurRad="38100" dist="38100" dir="2700000" algn="tl">
                  <a:srgbClr val="000000"/>
                </a:outerShdw>
              </a:effectLst>
            </a:endParaRPr>
          </a:p>
          <a:p>
            <a:pPr marL="0" indent="0" fontAlgn="auto">
              <a:spcBef>
                <a:spcPct val="20000"/>
              </a:spcBef>
              <a:spcAft>
                <a:spcPts val="0"/>
              </a:spcAft>
              <a:buSzPct val="90000"/>
              <a:buNone/>
              <a:defRPr/>
            </a:pPr>
            <a:r>
              <a:rPr lang="en-US" kern="0" dirty="0">
                <a:latin typeface="Arial" pitchFamily="34" charset="0"/>
                <a:cs typeface="Arial" pitchFamily="34" charset="0"/>
              </a:rPr>
              <a:t>Recommended the increased and widespread use of automatic sprinkler systems.</a:t>
            </a:r>
          </a:p>
          <a:p>
            <a:endParaRPr lang="en-US" dirty="0"/>
          </a:p>
        </p:txBody>
      </p:sp>
      <p:pic>
        <p:nvPicPr>
          <p:cNvPr id="5"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7824384" y="323851"/>
            <a:ext cx="3891366" cy="5695950"/>
          </a:xfrm>
          <a:prstGeom prst="rect">
            <a:avLst/>
          </a:prstGeom>
        </p:spPr>
      </p:pic>
      <p:sp>
        <p:nvSpPr>
          <p:cNvPr id="4" name="TextBox 3"/>
          <p:cNvSpPr txBox="1"/>
          <p:nvPr/>
        </p:nvSpPr>
        <p:spPr>
          <a:xfrm>
            <a:off x="11785601" y="6539468"/>
            <a:ext cx="355600" cy="246221"/>
          </a:xfrm>
          <a:prstGeom prst="rect">
            <a:avLst/>
          </a:prstGeom>
          <a:noFill/>
        </p:spPr>
        <p:txBody>
          <a:bodyPr wrap="square" rtlCol="0">
            <a:spAutoFit/>
          </a:bodyPr>
          <a:lstStyle/>
          <a:p>
            <a:fld id="{3F1E407A-967A-4958-9371-D9D1916E02C1}" type="slidenum">
              <a:rPr lang="en-US" sz="1000" smtClean="0">
                <a:solidFill>
                  <a:prstClr val="white"/>
                </a:solidFill>
              </a:rPr>
              <a:pPr/>
              <a:t>3</a:t>
            </a:fld>
            <a:endParaRPr lang="en-US" sz="1000" dirty="0">
              <a:solidFill>
                <a:prstClr val="white"/>
              </a:solidFill>
            </a:endParaRPr>
          </a:p>
        </p:txBody>
      </p:sp>
    </p:spTree>
    <p:extLst>
      <p:ext uri="{BB962C8B-B14F-4D97-AF65-F5344CB8AC3E}">
        <p14:creationId xmlns:p14="http://schemas.microsoft.com/office/powerpoint/2010/main" val="1374055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2057400" y="1519490"/>
            <a:ext cx="8077200" cy="2590800"/>
          </a:xfrm>
        </p:spPr>
        <p:txBody>
          <a:bodyPr>
            <a:normAutofit/>
          </a:bodyPr>
          <a:lstStyle/>
          <a:p>
            <a:pPr eaLnBrk="1" fontAlgn="auto" hangingPunct="1">
              <a:spcAft>
                <a:spcPts val="0"/>
              </a:spcAft>
              <a:defRPr/>
            </a:pPr>
            <a:br>
              <a:rPr lang="en-US" sz="2700" dirty="0">
                <a:solidFill>
                  <a:schemeClr val="tx1"/>
                </a:solidFill>
                <a:effectLst/>
                <a:latin typeface="Arial" pitchFamily="34" charset="0"/>
                <a:cs typeface="Arial" pitchFamily="34" charset="0"/>
              </a:rPr>
            </a:br>
            <a:r>
              <a:rPr lang="en-US" sz="1800" i="1" dirty="0">
                <a:solidFill>
                  <a:schemeClr val="tx1"/>
                </a:solidFill>
                <a:effectLst/>
                <a:latin typeface="Arial" pitchFamily="34" charset="0"/>
                <a:cs typeface="Arial" pitchFamily="34" charset="0"/>
              </a:rPr>
              <a:t>“…automatic sprinklers can pay for themselves in damages prevented, and the model codes should permit other savings by relaxing requirements for other fire safety features when automatic sprinklers are installed.”</a:t>
            </a:r>
            <a:br>
              <a:rPr lang="en-US" sz="2700" i="1" dirty="0">
                <a:solidFill>
                  <a:schemeClr val="tx1"/>
                </a:solidFill>
                <a:effectLst/>
                <a:latin typeface="Arial" pitchFamily="34" charset="0"/>
                <a:cs typeface="Arial" pitchFamily="34" charset="0"/>
              </a:rPr>
            </a:br>
            <a:br>
              <a:rPr lang="en-US" sz="800" i="1" dirty="0">
                <a:solidFill>
                  <a:schemeClr val="tx1"/>
                </a:solidFill>
                <a:effectLst/>
                <a:latin typeface="Arial" pitchFamily="34" charset="0"/>
                <a:cs typeface="Arial" pitchFamily="34" charset="0"/>
              </a:rPr>
            </a:br>
            <a:r>
              <a:rPr lang="en-US" sz="2800" i="1" dirty="0">
                <a:solidFill>
                  <a:schemeClr val="tx1"/>
                </a:solidFill>
                <a:effectLst/>
                <a:latin typeface="Arial" pitchFamily="34" charset="0"/>
                <a:cs typeface="Arial" pitchFamily="34" charset="0"/>
              </a:rPr>
              <a:t> 			</a:t>
            </a:r>
            <a:r>
              <a:rPr lang="en-US" sz="1400" i="1" dirty="0">
                <a:solidFill>
                  <a:schemeClr val="tx1"/>
                </a:solidFill>
                <a:effectLst/>
                <a:latin typeface="Arial" pitchFamily="34" charset="0"/>
                <a:cs typeface="Arial" pitchFamily="34" charset="0"/>
              </a:rPr>
              <a:t>Source: page 83, America Burning (1974) </a:t>
            </a:r>
            <a:br>
              <a:rPr lang="en-US" sz="1400" i="1" dirty="0">
                <a:solidFill>
                  <a:schemeClr val="tx1"/>
                </a:solidFill>
                <a:effectLst/>
                <a:latin typeface="Arial" pitchFamily="34" charset="0"/>
                <a:cs typeface="Arial" pitchFamily="34" charset="0"/>
              </a:rPr>
            </a:br>
            <a:br>
              <a:rPr lang="en-US" sz="1800" i="1" dirty="0">
                <a:solidFill>
                  <a:schemeClr val="tx2">
                    <a:satMod val="130000"/>
                  </a:schemeClr>
                </a:solidFill>
                <a:effectLst/>
                <a:latin typeface="Arial" pitchFamily="34" charset="0"/>
                <a:cs typeface="Arial" pitchFamily="34" charset="0"/>
              </a:rPr>
            </a:br>
            <a:endParaRPr lang="en-US" sz="1800" i="1" dirty="0">
              <a:solidFill>
                <a:schemeClr val="tx2">
                  <a:satMod val="130000"/>
                </a:schemeClr>
              </a:solidFill>
              <a:effectLst/>
              <a:latin typeface="Arial" pitchFamily="34" charset="0"/>
              <a:cs typeface="Arial" pitchFamily="34" charset="0"/>
            </a:endParaRPr>
          </a:p>
        </p:txBody>
      </p:sp>
      <p:sp>
        <p:nvSpPr>
          <p:cNvPr id="4" name="Rectangle 3"/>
          <p:cNvSpPr txBox="1">
            <a:spLocks noChangeArrowheads="1"/>
          </p:cNvSpPr>
          <p:nvPr/>
        </p:nvSpPr>
        <p:spPr bwMode="auto">
          <a:xfrm>
            <a:off x="2057400" y="4114800"/>
            <a:ext cx="7686174" cy="2743200"/>
          </a:xfrm>
          <a:prstGeom prst="rect">
            <a:avLst/>
          </a:prstGeom>
          <a:noFill/>
          <a:ln w="9525">
            <a:noFill/>
            <a:miter lim="800000"/>
            <a:headEnd/>
            <a:tailEnd/>
          </a:ln>
          <a:effectLst/>
        </p:spPr>
        <p:txBody>
          <a:bodyPr/>
          <a:lstStyle/>
          <a:p>
            <a:pPr>
              <a:spcBef>
                <a:spcPct val="20000"/>
              </a:spcBef>
              <a:buClr>
                <a:srgbClr val="4F91A1"/>
              </a:buClr>
              <a:buFont typeface="Wingdings" pitchFamily="2" charset="2"/>
              <a:buNone/>
              <a:defRPr/>
            </a:pPr>
            <a:r>
              <a:rPr lang="en-US" altLang="en-US" b="1" i="1" dirty="0">
                <a:solidFill>
                  <a:srgbClr val="2D2E2D"/>
                </a:solidFill>
                <a:cs typeface="Arial" charset="0"/>
              </a:rPr>
              <a:t>“…trade-offs of current fire code requirements in return for installation of automatic detection and suppression systems may become a common approach to providing fire protection in the built environment.” </a:t>
            </a:r>
            <a:br>
              <a:rPr lang="en-US" altLang="en-US" i="1" dirty="0">
                <a:solidFill>
                  <a:srgbClr val="2D2E2D"/>
                </a:solidFill>
                <a:cs typeface="Arial" charset="0"/>
              </a:rPr>
            </a:br>
            <a:br>
              <a:rPr lang="en-US" altLang="en-US" sz="1600" i="1" dirty="0">
                <a:solidFill>
                  <a:srgbClr val="2D2E2D"/>
                </a:solidFill>
                <a:cs typeface="Arial" charset="0"/>
              </a:rPr>
            </a:br>
            <a:r>
              <a:rPr lang="en-US" altLang="en-US" sz="1600" i="1" dirty="0">
                <a:solidFill>
                  <a:srgbClr val="2D2E2D"/>
                </a:solidFill>
                <a:cs typeface="Arial" charset="0"/>
              </a:rPr>
              <a:t>			</a:t>
            </a:r>
            <a:r>
              <a:rPr lang="en-US" altLang="en-US" sz="1400" b="1" i="1" dirty="0">
                <a:solidFill>
                  <a:srgbClr val="2D2E2D"/>
                </a:solidFill>
                <a:cs typeface="Arial" charset="0"/>
              </a:rPr>
              <a:t>Source: page 75, America Burning Revisited(1987)</a:t>
            </a:r>
            <a:endParaRPr lang="en-US" sz="1400" b="1" i="1" kern="0" dirty="0">
              <a:solidFill>
                <a:srgbClr val="2D2E2D"/>
              </a:solidFill>
            </a:endParaRPr>
          </a:p>
        </p:txBody>
      </p:sp>
      <p:sp>
        <p:nvSpPr>
          <p:cNvPr id="5" name="TextBox 4"/>
          <p:cNvSpPr txBox="1"/>
          <p:nvPr/>
        </p:nvSpPr>
        <p:spPr>
          <a:xfrm>
            <a:off x="11785601" y="6539468"/>
            <a:ext cx="355600" cy="246221"/>
          </a:xfrm>
          <a:prstGeom prst="rect">
            <a:avLst/>
          </a:prstGeom>
          <a:noFill/>
        </p:spPr>
        <p:txBody>
          <a:bodyPr wrap="square" rtlCol="0">
            <a:spAutoFit/>
          </a:bodyPr>
          <a:lstStyle/>
          <a:p>
            <a:fld id="{97887365-840C-4A51-8E43-E1EBFD8A4ADF}" type="slidenum">
              <a:rPr lang="en-US" sz="1000" smtClean="0">
                <a:solidFill>
                  <a:srgbClr val="C00000"/>
                </a:solidFill>
              </a:rPr>
              <a:pPr/>
              <a:t>4</a:t>
            </a:fld>
            <a:endParaRPr lang="en-US" sz="1000" dirty="0">
              <a:solidFill>
                <a:srgbClr val="C00000"/>
              </a:solidFill>
            </a:endParaRPr>
          </a:p>
        </p:txBody>
      </p:sp>
      <p:sp>
        <p:nvSpPr>
          <p:cNvPr id="6" name="Title 1"/>
          <p:cNvSpPr txBox="1">
            <a:spLocks/>
          </p:cNvSpPr>
          <p:nvPr/>
        </p:nvSpPr>
        <p:spPr>
          <a:xfrm>
            <a:off x="-50799" y="374850"/>
            <a:ext cx="12192000" cy="114238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b="1" kern="1200">
                <a:solidFill>
                  <a:schemeClr val="accent1"/>
                </a:solidFill>
                <a:latin typeface="+mj-lt"/>
                <a:ea typeface="+mj-ea"/>
                <a:cs typeface="+mj-cs"/>
              </a:defRPr>
            </a:lvl1pPr>
          </a:lstStyle>
          <a:p>
            <a:pPr algn="ctr"/>
            <a:r>
              <a:rPr lang="en-US" dirty="0">
                <a:solidFill>
                  <a:srgbClr val="D15A3E"/>
                </a:solidFill>
              </a:rPr>
              <a:t>America Burning</a:t>
            </a:r>
          </a:p>
        </p:txBody>
      </p:sp>
    </p:spTree>
    <p:extLst>
      <p:ext uri="{BB962C8B-B14F-4D97-AF65-F5344CB8AC3E}">
        <p14:creationId xmlns:p14="http://schemas.microsoft.com/office/powerpoint/2010/main" val="1248179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00528" y="1448092"/>
            <a:ext cx="6096000" cy="369332"/>
          </a:xfrm>
          <a:prstGeom prst="rect">
            <a:avLst/>
          </a:prstGeom>
        </p:spPr>
        <p:txBody>
          <a:bodyPr>
            <a:spAutoFit/>
          </a:bodyPr>
          <a:lstStyle/>
          <a:p>
            <a:endParaRPr lang="en-US" dirty="0">
              <a:solidFill>
                <a:prstClr val="white"/>
              </a:solidFill>
            </a:endParaRPr>
          </a:p>
        </p:txBody>
      </p:sp>
      <p:sp>
        <p:nvSpPr>
          <p:cNvPr id="6" name="Rectangle 5"/>
          <p:cNvSpPr/>
          <p:nvPr/>
        </p:nvSpPr>
        <p:spPr>
          <a:xfrm>
            <a:off x="1240536" y="1448092"/>
            <a:ext cx="9322066" cy="2185214"/>
          </a:xfrm>
          <a:prstGeom prst="rect">
            <a:avLst/>
          </a:prstGeom>
        </p:spPr>
        <p:txBody>
          <a:bodyPr wrap="square">
            <a:spAutoFit/>
          </a:bodyPr>
          <a:lstStyle/>
          <a:p>
            <a:pPr algn="just"/>
            <a:endParaRPr lang="en-US" sz="2000" dirty="0"/>
          </a:p>
          <a:p>
            <a:pPr algn="just"/>
            <a:endParaRPr lang="en-US" sz="2000" dirty="0"/>
          </a:p>
          <a:p>
            <a:r>
              <a:rPr lang="en-US" sz="2000" b="1" i="1" dirty="0"/>
              <a:t>	</a:t>
            </a:r>
            <a:r>
              <a:rPr lang="en-US" b="1" i="1" dirty="0"/>
              <a:t>“Much of what is known about fire safety is simply being ignored.  Indeed, 	enough is known about fire safety to permit a reliable application of a 	sophisticated systems approach to fire safety design”</a:t>
            </a:r>
          </a:p>
          <a:p>
            <a:r>
              <a:rPr lang="en-US" sz="2000" b="1" i="1" dirty="0"/>
              <a:t>	</a:t>
            </a:r>
            <a:endParaRPr lang="en-US" b="1" i="1" dirty="0"/>
          </a:p>
          <a:p>
            <a:pPr algn="just"/>
            <a:r>
              <a:rPr lang="en-US" sz="2000" b="1" i="1" dirty="0"/>
              <a:t>				</a:t>
            </a:r>
            <a:r>
              <a:rPr lang="en-US" sz="1400" b="1" i="1" dirty="0">
                <a:solidFill>
                  <a:srgbClr val="2D2E2D"/>
                </a:solidFill>
                <a:cs typeface="Arial" pitchFamily="34" charset="0"/>
              </a:rPr>
              <a:t>Source: page 73, America Burning (1974) </a:t>
            </a:r>
            <a:endParaRPr lang="en-US" sz="1400" b="1" i="1" dirty="0"/>
          </a:p>
        </p:txBody>
      </p:sp>
      <p:sp>
        <p:nvSpPr>
          <p:cNvPr id="2" name="Title 1"/>
          <p:cNvSpPr>
            <a:spLocks noGrp="1"/>
          </p:cNvSpPr>
          <p:nvPr>
            <p:ph type="title"/>
          </p:nvPr>
        </p:nvSpPr>
        <p:spPr>
          <a:xfrm>
            <a:off x="1267968" y="418395"/>
            <a:ext cx="9601200" cy="1142385"/>
          </a:xfrm>
        </p:spPr>
        <p:txBody>
          <a:bodyPr/>
          <a:lstStyle/>
          <a:p>
            <a:pPr algn="ctr"/>
            <a:r>
              <a:rPr lang="en-US" dirty="0"/>
              <a:t>America Burning</a:t>
            </a:r>
          </a:p>
        </p:txBody>
      </p:sp>
    </p:spTree>
    <p:extLst>
      <p:ext uri="{BB962C8B-B14F-4D97-AF65-F5344CB8AC3E}">
        <p14:creationId xmlns:p14="http://schemas.microsoft.com/office/powerpoint/2010/main" val="1731277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3853"/>
            <a:ext cx="12192000" cy="1142385"/>
          </a:xfrm>
        </p:spPr>
        <p:txBody>
          <a:bodyPr/>
          <a:lstStyle/>
          <a:p>
            <a:pPr algn="ctr"/>
            <a:r>
              <a:rPr lang="en-US" dirty="0"/>
              <a:t>What is the Justification for New Trade-offs?</a:t>
            </a:r>
          </a:p>
        </p:txBody>
      </p:sp>
      <p:sp>
        <p:nvSpPr>
          <p:cNvPr id="3" name="Content Placeholder 2"/>
          <p:cNvSpPr>
            <a:spLocks noGrp="1"/>
          </p:cNvSpPr>
          <p:nvPr>
            <p:ph idx="1"/>
          </p:nvPr>
        </p:nvSpPr>
        <p:spPr>
          <a:xfrm>
            <a:off x="1295400" y="1981201"/>
            <a:ext cx="9601200" cy="3809999"/>
          </a:xfrm>
        </p:spPr>
        <p:txBody>
          <a:bodyPr>
            <a:normAutofit/>
          </a:bodyPr>
          <a:lstStyle/>
          <a:p>
            <a:r>
              <a:rPr lang="en-US" dirty="0"/>
              <a:t>The AMERICA BURNING reports </a:t>
            </a:r>
            <a:r>
              <a:rPr lang="en-US" b="1" dirty="0"/>
              <a:t>did not </a:t>
            </a:r>
            <a:r>
              <a:rPr lang="en-US" dirty="0"/>
              <a:t>provide any recommendation or guidance on how much or how little built-in fire protection should be permitted to be traded-off for sprinklers.</a:t>
            </a:r>
          </a:p>
          <a:p>
            <a:pPr marL="0" indent="0">
              <a:buNone/>
            </a:pPr>
            <a:endParaRPr lang="en-US" dirty="0"/>
          </a:p>
          <a:p>
            <a:r>
              <a:rPr lang="en-US" b="1" i="1" dirty="0">
                <a:solidFill>
                  <a:schemeClr val="tx2"/>
                </a:solidFill>
              </a:rPr>
              <a:t>“The Commission recommends that the National Bureau of Standards, in cooperation with the National Fire Protection Association and other appropriate organizations, support research to develop guidelines for a systems approach to fire safety in all types of buildings.”</a:t>
            </a:r>
          </a:p>
          <a:p>
            <a:pPr marL="0" indent="0">
              <a:buNone/>
            </a:pPr>
            <a:r>
              <a:rPr lang="en-US" b="1" dirty="0">
                <a:solidFill>
                  <a:schemeClr val="tx2"/>
                </a:solidFill>
              </a:rPr>
              <a:t>					</a:t>
            </a:r>
            <a:r>
              <a:rPr lang="en-US" sz="1400" b="1" i="1" dirty="0">
                <a:latin typeface="Arial" pitchFamily="34" charset="0"/>
                <a:cs typeface="Arial" pitchFamily="34" charset="0"/>
              </a:rPr>
              <a:t>Source: page 75, America Burning (1974)</a:t>
            </a:r>
            <a:r>
              <a:rPr lang="en-US" i="1" dirty="0">
                <a:latin typeface="Arial" pitchFamily="34" charset="0"/>
                <a:cs typeface="Arial" pitchFamily="34" charset="0"/>
              </a:rPr>
              <a:t> </a:t>
            </a:r>
            <a:br>
              <a:rPr lang="en-US" sz="2400" i="1" dirty="0">
                <a:latin typeface="Arial" pitchFamily="34" charset="0"/>
                <a:cs typeface="Arial" pitchFamily="34" charset="0"/>
              </a:rPr>
            </a:br>
            <a:endParaRPr lang="en-US" dirty="0"/>
          </a:p>
        </p:txBody>
      </p:sp>
      <p:sp>
        <p:nvSpPr>
          <p:cNvPr id="4" name="TextBox 3"/>
          <p:cNvSpPr txBox="1"/>
          <p:nvPr/>
        </p:nvSpPr>
        <p:spPr>
          <a:xfrm>
            <a:off x="11785601" y="6539468"/>
            <a:ext cx="355600" cy="246221"/>
          </a:xfrm>
          <a:prstGeom prst="rect">
            <a:avLst/>
          </a:prstGeom>
          <a:noFill/>
        </p:spPr>
        <p:txBody>
          <a:bodyPr wrap="square" rtlCol="0">
            <a:spAutoFit/>
          </a:bodyPr>
          <a:lstStyle/>
          <a:p>
            <a:fld id="{CC563E85-1F00-47A5-8920-1F66BDAEB37F}" type="slidenum">
              <a:rPr lang="en-US" sz="1000" smtClean="0">
                <a:solidFill>
                  <a:srgbClr val="C00000"/>
                </a:solidFill>
              </a:rPr>
              <a:pPr/>
              <a:t>6</a:t>
            </a:fld>
            <a:endParaRPr lang="en-US" sz="1000" dirty="0">
              <a:solidFill>
                <a:srgbClr val="C00000"/>
              </a:solidFill>
            </a:endParaRPr>
          </a:p>
        </p:txBody>
      </p:sp>
    </p:spTree>
    <p:extLst>
      <p:ext uri="{BB962C8B-B14F-4D97-AF65-F5344CB8AC3E}">
        <p14:creationId xmlns:p14="http://schemas.microsoft.com/office/powerpoint/2010/main" val="1319038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3853"/>
            <a:ext cx="12192000" cy="1142385"/>
          </a:xfrm>
        </p:spPr>
        <p:txBody>
          <a:bodyPr/>
          <a:lstStyle/>
          <a:p>
            <a:pPr algn="ctr"/>
            <a:r>
              <a:rPr lang="en-US" dirty="0"/>
              <a:t>National Fire Protection Association (NFPA)</a:t>
            </a:r>
          </a:p>
        </p:txBody>
      </p:sp>
      <p:sp>
        <p:nvSpPr>
          <p:cNvPr id="3" name="Content Placeholder 2"/>
          <p:cNvSpPr>
            <a:spLocks noGrp="1"/>
          </p:cNvSpPr>
          <p:nvPr>
            <p:ph idx="1"/>
          </p:nvPr>
        </p:nvSpPr>
        <p:spPr>
          <a:xfrm>
            <a:off x="1308100" y="1981201"/>
            <a:ext cx="9601200" cy="3809999"/>
          </a:xfrm>
        </p:spPr>
        <p:txBody>
          <a:bodyPr/>
          <a:lstStyle/>
          <a:p>
            <a:pPr marL="82296" indent="0">
              <a:lnSpc>
                <a:spcPct val="80000"/>
              </a:lnSpc>
              <a:spcBef>
                <a:spcPct val="20000"/>
              </a:spcBef>
              <a:buClrTx/>
              <a:buSzTx/>
              <a:buNone/>
              <a:defRPr/>
            </a:pPr>
            <a:r>
              <a:rPr lang="en-US" dirty="0">
                <a:solidFill>
                  <a:prstClr val="black"/>
                </a:solidFill>
                <a:latin typeface="Arial" panose="020B0604020202020204" pitchFamily="34" charset="0"/>
                <a:cs typeface="Arial" panose="020B0604020202020204" pitchFamily="34" charset="0"/>
              </a:rPr>
              <a:t>"Unsatisfactory fire protection performance can occur if the building’s design does not address all five elements of an integrated system – slowing the growth of fire, automatic detection, automatic suppression, confining the fire, and occupant evacuation..”</a:t>
            </a:r>
          </a:p>
          <a:p>
            <a:pPr marL="425196" lvl="0" indent="-342900">
              <a:lnSpc>
                <a:spcPct val="80000"/>
              </a:lnSpc>
              <a:spcBef>
                <a:spcPct val="20000"/>
              </a:spcBef>
              <a:buClrTx/>
              <a:buSzTx/>
              <a:buBlip>
                <a:blip r:embed="rId3"/>
              </a:buBlip>
              <a:defRPr/>
            </a:pPr>
            <a:endParaRPr lang="en-US" i="1" dirty="0">
              <a:solidFill>
                <a:prstClr val="black"/>
              </a:solidFill>
              <a:latin typeface="Arial" panose="020B0604020202020204" pitchFamily="34" charset="0"/>
              <a:cs typeface="Arial" panose="020B0604020202020204" pitchFamily="34" charset="0"/>
            </a:endParaRPr>
          </a:p>
          <a:p>
            <a:pPr marL="63500" lvl="0" indent="0">
              <a:lnSpc>
                <a:spcPct val="80000"/>
              </a:lnSpc>
              <a:spcBef>
                <a:spcPct val="20000"/>
              </a:spcBef>
              <a:buClrTx/>
              <a:buSzTx/>
              <a:buNone/>
              <a:defRPr/>
            </a:pPr>
            <a:r>
              <a:rPr lang="en-US" sz="1600" i="1" dirty="0">
                <a:solidFill>
                  <a:prstClr val="black"/>
                </a:solidFill>
                <a:latin typeface="Arial" panose="020B0604020202020204" pitchFamily="34" charset="0"/>
                <a:cs typeface="Arial" panose="020B0604020202020204" pitchFamily="34" charset="0"/>
              </a:rPr>
              <a:t>Source: NFPA Fire Protection Handbook, Section 1, Chapter 1 of the 20</a:t>
            </a:r>
            <a:r>
              <a:rPr lang="en-US" sz="1600" i="1" baseline="30000" dirty="0">
                <a:solidFill>
                  <a:prstClr val="black"/>
                </a:solidFill>
                <a:latin typeface="Arial" panose="020B0604020202020204" pitchFamily="34" charset="0"/>
                <a:cs typeface="Arial" panose="020B0604020202020204" pitchFamily="34" charset="0"/>
              </a:rPr>
              <a:t>th</a:t>
            </a:r>
            <a:r>
              <a:rPr lang="en-US" sz="1600" i="1" dirty="0">
                <a:solidFill>
                  <a:prstClr val="black"/>
                </a:solidFill>
                <a:latin typeface="Arial" panose="020B0604020202020204" pitchFamily="34" charset="0"/>
                <a:cs typeface="Arial" panose="020B0604020202020204" pitchFamily="34" charset="0"/>
              </a:rPr>
              <a:t> edition (2008)</a:t>
            </a:r>
          </a:p>
          <a:p>
            <a:pPr marL="0" indent="0">
              <a:buNone/>
            </a:pPr>
            <a:endParaRPr lang="en-US" dirty="0"/>
          </a:p>
        </p:txBody>
      </p:sp>
      <p:sp>
        <p:nvSpPr>
          <p:cNvPr id="4" name="TextBox 3"/>
          <p:cNvSpPr txBox="1"/>
          <p:nvPr/>
        </p:nvSpPr>
        <p:spPr>
          <a:xfrm>
            <a:off x="11875167" y="6514068"/>
            <a:ext cx="240633" cy="255032"/>
          </a:xfrm>
          <a:prstGeom prst="rect">
            <a:avLst/>
          </a:prstGeom>
          <a:noFill/>
        </p:spPr>
        <p:txBody>
          <a:bodyPr wrap="square" rtlCol="0">
            <a:spAutoFit/>
          </a:bodyPr>
          <a:lstStyle/>
          <a:p>
            <a:fld id="{229567BB-1F2A-42E2-B5BE-D9BF1D41DEC2}" type="slidenum">
              <a:rPr lang="en-US" sz="1000" smtClean="0">
                <a:solidFill>
                  <a:srgbClr val="C00000"/>
                </a:solidFill>
              </a:rPr>
              <a:pPr/>
              <a:t>7</a:t>
            </a:fld>
            <a:endParaRPr lang="en-US" sz="1000" dirty="0">
              <a:solidFill>
                <a:srgbClr val="C00000"/>
              </a:solidFill>
            </a:endParaRPr>
          </a:p>
        </p:txBody>
      </p:sp>
    </p:spTree>
    <p:extLst>
      <p:ext uri="{BB962C8B-B14F-4D97-AF65-F5344CB8AC3E}">
        <p14:creationId xmlns:p14="http://schemas.microsoft.com/office/powerpoint/2010/main" val="1913655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3853"/>
            <a:ext cx="12192000" cy="1142385"/>
          </a:xfrm>
        </p:spPr>
        <p:txBody>
          <a:bodyPr/>
          <a:lstStyle/>
          <a:p>
            <a:pPr algn="ctr"/>
            <a:r>
              <a:rPr lang="en-US" dirty="0"/>
              <a:t>2012 NFPA 5000 Construction Code</a:t>
            </a:r>
          </a:p>
        </p:txBody>
      </p:sp>
      <p:sp>
        <p:nvSpPr>
          <p:cNvPr id="3" name="Content Placeholder 2"/>
          <p:cNvSpPr>
            <a:spLocks noGrp="1"/>
          </p:cNvSpPr>
          <p:nvPr>
            <p:ph idx="1"/>
          </p:nvPr>
        </p:nvSpPr>
        <p:spPr>
          <a:xfrm>
            <a:off x="1295400" y="2057401"/>
            <a:ext cx="9601200" cy="3809999"/>
          </a:xfrm>
        </p:spPr>
        <p:txBody>
          <a:bodyPr/>
          <a:lstStyle/>
          <a:p>
            <a:pPr marL="82296" indent="0">
              <a:lnSpc>
                <a:spcPct val="80000"/>
              </a:lnSpc>
              <a:spcBef>
                <a:spcPct val="20000"/>
              </a:spcBef>
              <a:buClrTx/>
              <a:buSzTx/>
              <a:buNone/>
              <a:defRPr/>
            </a:pPr>
            <a:r>
              <a:rPr lang="en-US" b="1" dirty="0">
                <a:solidFill>
                  <a:prstClr val="black"/>
                </a:solidFill>
                <a:latin typeface="Arial" panose="020B0604020202020204" pitchFamily="34" charset="0"/>
                <a:cs typeface="Arial" panose="020B0604020202020204" pitchFamily="34" charset="0"/>
              </a:rPr>
              <a:t>Section 4.4.1  </a:t>
            </a:r>
            <a:r>
              <a:rPr lang="en-US" dirty="0">
                <a:solidFill>
                  <a:prstClr val="black"/>
                </a:solidFill>
                <a:latin typeface="Arial" panose="020B0604020202020204" pitchFamily="34" charset="0"/>
                <a:cs typeface="Arial" panose="020B0604020202020204" pitchFamily="34" charset="0"/>
              </a:rPr>
              <a:t>Fundamental Fire and Life Safety Requirements (Prescriptive path)</a:t>
            </a:r>
          </a:p>
          <a:p>
            <a:pPr marL="82296" indent="0">
              <a:lnSpc>
                <a:spcPct val="80000"/>
              </a:lnSpc>
              <a:spcBef>
                <a:spcPct val="20000"/>
              </a:spcBef>
              <a:buClrTx/>
              <a:buSzTx/>
              <a:buNone/>
              <a:defRPr/>
            </a:pPr>
            <a:endParaRPr lang="en-US" dirty="0">
              <a:solidFill>
                <a:prstClr val="black"/>
              </a:solidFill>
              <a:latin typeface="Arial" panose="020B0604020202020204" pitchFamily="34" charset="0"/>
              <a:cs typeface="Arial" panose="020B0604020202020204" pitchFamily="34" charset="0"/>
            </a:endParaRPr>
          </a:p>
          <a:p>
            <a:pPr marL="82296" indent="0">
              <a:lnSpc>
                <a:spcPct val="80000"/>
              </a:lnSpc>
              <a:spcBef>
                <a:spcPct val="20000"/>
              </a:spcBef>
              <a:buClrTx/>
              <a:buSzTx/>
              <a:buNone/>
              <a:defRPr/>
            </a:pPr>
            <a:endParaRPr lang="en-US" dirty="0">
              <a:solidFill>
                <a:prstClr val="black"/>
              </a:solidFill>
              <a:latin typeface="Arial" panose="020B0604020202020204" pitchFamily="34" charset="0"/>
              <a:cs typeface="Arial" panose="020B0604020202020204" pitchFamily="34" charset="0"/>
            </a:endParaRPr>
          </a:p>
          <a:p>
            <a:pPr marL="82296" indent="0">
              <a:lnSpc>
                <a:spcPct val="80000"/>
              </a:lnSpc>
              <a:spcBef>
                <a:spcPct val="20000"/>
              </a:spcBef>
              <a:buClrTx/>
              <a:buSzTx/>
              <a:buNone/>
              <a:defRPr/>
            </a:pPr>
            <a:r>
              <a:rPr lang="en-US" b="1" dirty="0">
                <a:solidFill>
                  <a:prstClr val="black"/>
                </a:solidFill>
                <a:latin typeface="Arial" panose="020B0604020202020204" pitchFamily="34" charset="0"/>
                <a:cs typeface="Arial" panose="020B0604020202020204" pitchFamily="34" charset="0"/>
              </a:rPr>
              <a:t>Section 4.4.1  </a:t>
            </a:r>
            <a:r>
              <a:rPr lang="en-US" dirty="0">
                <a:solidFill>
                  <a:prstClr val="black"/>
                </a:solidFill>
                <a:latin typeface="Arial" panose="020B0604020202020204" pitchFamily="34" charset="0"/>
                <a:cs typeface="Arial" panose="020B0604020202020204" pitchFamily="34" charset="0"/>
              </a:rPr>
              <a:t>Multiple Safeguards</a:t>
            </a:r>
          </a:p>
          <a:p>
            <a:pPr marL="82296" indent="0">
              <a:lnSpc>
                <a:spcPct val="80000"/>
              </a:lnSpc>
              <a:spcBef>
                <a:spcPct val="20000"/>
              </a:spcBef>
              <a:buClrTx/>
              <a:buSzTx/>
              <a:buNone/>
              <a:defRPr/>
            </a:pPr>
            <a:endParaRPr lang="en-US" dirty="0">
              <a:solidFill>
                <a:prstClr val="black"/>
              </a:solidFill>
              <a:latin typeface="Arial" panose="020B0604020202020204" pitchFamily="34" charset="0"/>
              <a:cs typeface="Arial" panose="020B0604020202020204" pitchFamily="34" charset="0"/>
            </a:endParaRPr>
          </a:p>
          <a:p>
            <a:pPr marL="1714500" lvl="2" indent="0" algn="just">
              <a:lnSpc>
                <a:spcPct val="80000"/>
              </a:lnSpc>
              <a:spcBef>
                <a:spcPct val="20000"/>
              </a:spcBef>
              <a:buClrTx/>
              <a:buSzTx/>
              <a:buNone/>
              <a:defRPr/>
            </a:pPr>
            <a:r>
              <a:rPr lang="en-US" altLang="en-US" sz="2000" dirty="0"/>
              <a:t>The design of every building or structure intended for human occupancy shall be such </a:t>
            </a:r>
            <a:r>
              <a:rPr lang="en-US" altLang="en-US" sz="2000" b="1" i="1" u="sng" dirty="0"/>
              <a:t>that reliance for property protection and safety to life does not depend solely on any single safeguard</a:t>
            </a:r>
            <a:r>
              <a:rPr lang="en-US" altLang="en-US" sz="2000" b="1" i="1" dirty="0"/>
              <a:t>.</a:t>
            </a:r>
            <a:r>
              <a:rPr lang="en-US" altLang="en-US" sz="2000" b="1" dirty="0"/>
              <a:t> </a:t>
            </a:r>
            <a:r>
              <a:rPr lang="en-US" altLang="en-US" sz="2000" dirty="0"/>
              <a:t>An additional safeguard(s) shall be provided for property protection and life safety in case any single safeguard is ineffective due to inappropriate human actions, building failure, or system failure.  </a:t>
            </a:r>
          </a:p>
          <a:p>
            <a:pPr marL="1714500" indent="0" algn="just">
              <a:lnSpc>
                <a:spcPct val="80000"/>
              </a:lnSpc>
              <a:spcBef>
                <a:spcPct val="20000"/>
              </a:spcBef>
              <a:buClrTx/>
              <a:buSzTx/>
              <a:buNone/>
              <a:defRPr/>
            </a:pPr>
            <a:endParaRPr lang="en-US" dirty="0">
              <a:solidFill>
                <a:prstClr val="black"/>
              </a:solidFill>
              <a:latin typeface="Arial" panose="020B0604020202020204" pitchFamily="34" charset="0"/>
              <a:cs typeface="Arial" panose="020B0604020202020204" pitchFamily="34" charset="0"/>
            </a:endParaRPr>
          </a:p>
          <a:p>
            <a:pPr marL="0" indent="0">
              <a:buNone/>
            </a:pPr>
            <a:endParaRPr lang="en-US" dirty="0"/>
          </a:p>
        </p:txBody>
      </p:sp>
      <p:sp>
        <p:nvSpPr>
          <p:cNvPr id="4" name="TextBox 3"/>
          <p:cNvSpPr txBox="1"/>
          <p:nvPr/>
        </p:nvSpPr>
        <p:spPr>
          <a:xfrm>
            <a:off x="11875167" y="6514068"/>
            <a:ext cx="240633" cy="255032"/>
          </a:xfrm>
          <a:prstGeom prst="rect">
            <a:avLst/>
          </a:prstGeom>
          <a:noFill/>
        </p:spPr>
        <p:txBody>
          <a:bodyPr wrap="square" rtlCol="0">
            <a:spAutoFit/>
          </a:bodyPr>
          <a:lstStyle/>
          <a:p>
            <a:fld id="{0960EEBE-80E2-4189-8503-D3F87AE5344C}" type="slidenum">
              <a:rPr lang="en-US" sz="1000" smtClean="0">
                <a:solidFill>
                  <a:srgbClr val="C00000"/>
                </a:solidFill>
              </a:rPr>
              <a:pPr/>
              <a:t>8</a:t>
            </a:fld>
            <a:endParaRPr lang="en-US" sz="1000" dirty="0">
              <a:solidFill>
                <a:srgbClr val="C00000"/>
              </a:solidFill>
            </a:endParaRPr>
          </a:p>
        </p:txBody>
      </p:sp>
    </p:spTree>
    <p:extLst>
      <p:ext uri="{BB962C8B-B14F-4D97-AF65-F5344CB8AC3E}">
        <p14:creationId xmlns:p14="http://schemas.microsoft.com/office/powerpoint/2010/main" val="375955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3853"/>
            <a:ext cx="12192000" cy="1142385"/>
          </a:xfrm>
        </p:spPr>
        <p:txBody>
          <a:bodyPr/>
          <a:lstStyle/>
          <a:p>
            <a:pPr algn="ctr"/>
            <a:r>
              <a:rPr lang="en-US" dirty="0"/>
              <a:t>National Institute of Standards and Technology (NIST)</a:t>
            </a:r>
          </a:p>
        </p:txBody>
      </p:sp>
      <p:sp>
        <p:nvSpPr>
          <p:cNvPr id="3" name="Content Placeholder 2"/>
          <p:cNvSpPr>
            <a:spLocks noGrp="1"/>
          </p:cNvSpPr>
          <p:nvPr>
            <p:ph idx="1"/>
          </p:nvPr>
        </p:nvSpPr>
        <p:spPr/>
        <p:txBody>
          <a:bodyPr/>
          <a:lstStyle/>
          <a:p>
            <a:pPr marL="82296" indent="0">
              <a:lnSpc>
                <a:spcPct val="80000"/>
              </a:lnSpc>
              <a:spcBef>
                <a:spcPct val="20000"/>
              </a:spcBef>
              <a:buClrTx/>
              <a:buSzTx/>
              <a:buNone/>
              <a:defRPr/>
            </a:pPr>
            <a:r>
              <a:rPr lang="en-US" dirty="0">
                <a:solidFill>
                  <a:prstClr val="black"/>
                </a:solidFill>
                <a:latin typeface="Arial" panose="020B0604020202020204" pitchFamily="34" charset="0"/>
                <a:cs typeface="Arial" panose="020B0604020202020204" pitchFamily="34" charset="0"/>
              </a:rPr>
              <a:t>Building fire protection is based on a four-level hierarchical strategy comprising detection, suppression (sprinklers and firefighting), compartmentation and passive protection of the structure.</a:t>
            </a:r>
          </a:p>
          <a:p>
            <a:pPr marL="82296" indent="0">
              <a:lnSpc>
                <a:spcPct val="80000"/>
              </a:lnSpc>
              <a:spcBef>
                <a:spcPct val="20000"/>
              </a:spcBef>
              <a:buClrTx/>
              <a:buSzTx/>
              <a:buNone/>
              <a:defRPr/>
            </a:pPr>
            <a:endParaRPr lang="en-US" dirty="0">
              <a:solidFill>
                <a:prstClr val="black"/>
              </a:solidFill>
              <a:latin typeface="Arial" panose="020B0604020202020204" pitchFamily="34" charset="0"/>
              <a:cs typeface="Arial" panose="020B0604020202020204" pitchFamily="34" charset="0"/>
            </a:endParaRPr>
          </a:p>
          <a:p>
            <a:pPr marL="82296" indent="0">
              <a:lnSpc>
                <a:spcPct val="80000"/>
              </a:lnSpc>
              <a:spcBef>
                <a:spcPct val="20000"/>
              </a:spcBef>
              <a:buClrTx/>
              <a:buSzTx/>
              <a:buNone/>
              <a:defRPr/>
            </a:pPr>
            <a:endParaRPr lang="en-US" dirty="0">
              <a:solidFill>
                <a:prstClr val="black"/>
              </a:solidFill>
              <a:latin typeface="Arial" panose="020B0604020202020204" pitchFamily="34" charset="0"/>
              <a:cs typeface="Arial" panose="020B0604020202020204" pitchFamily="34" charset="0"/>
            </a:endParaRPr>
          </a:p>
          <a:p>
            <a:pPr marL="82296" indent="0">
              <a:lnSpc>
                <a:spcPct val="80000"/>
              </a:lnSpc>
              <a:spcBef>
                <a:spcPct val="20000"/>
              </a:spcBef>
              <a:buClrTx/>
              <a:buSzTx/>
              <a:buNone/>
              <a:defRPr/>
            </a:pPr>
            <a:endParaRPr lang="en-US" i="1" dirty="0">
              <a:solidFill>
                <a:prstClr val="black"/>
              </a:solidFill>
              <a:latin typeface="Arial" panose="020B0604020202020204" pitchFamily="34" charset="0"/>
              <a:cs typeface="Arial" panose="020B0604020202020204" pitchFamily="34" charset="0"/>
            </a:endParaRPr>
          </a:p>
          <a:p>
            <a:pPr marL="82296" indent="0" algn="r">
              <a:lnSpc>
                <a:spcPct val="80000"/>
              </a:lnSpc>
              <a:spcBef>
                <a:spcPct val="20000"/>
              </a:spcBef>
              <a:buClrTx/>
              <a:buSzTx/>
              <a:buNone/>
              <a:defRPr/>
            </a:pPr>
            <a:r>
              <a:rPr lang="en-US" sz="1200" i="1" dirty="0">
                <a:solidFill>
                  <a:prstClr val="black"/>
                </a:solidFill>
                <a:latin typeface="Arial" panose="020B0604020202020204" pitchFamily="34" charset="0"/>
                <a:cs typeface="Arial" panose="020B0604020202020204" pitchFamily="34" charset="0"/>
              </a:rPr>
              <a:t>Source:  1996 NIST </a:t>
            </a:r>
            <a:r>
              <a:rPr lang="en-US" sz="1200" i="1" dirty="0" err="1">
                <a:solidFill>
                  <a:prstClr val="black"/>
                </a:solidFill>
                <a:latin typeface="Arial" panose="020B0604020202020204" pitchFamily="34" charset="0"/>
                <a:cs typeface="Arial" panose="020B0604020202020204" pitchFamily="34" charset="0"/>
              </a:rPr>
              <a:t>NCSTAR</a:t>
            </a:r>
            <a:r>
              <a:rPr lang="en-US" sz="1200" i="1" dirty="0">
                <a:solidFill>
                  <a:prstClr val="black"/>
                </a:solidFill>
                <a:latin typeface="Arial" panose="020B0604020202020204" pitchFamily="34" charset="0"/>
                <a:cs typeface="Arial" panose="020B0604020202020204" pitchFamily="34" charset="0"/>
              </a:rPr>
              <a:t> 1-</a:t>
            </a:r>
            <a:r>
              <a:rPr lang="en-US" sz="1200" i="1" dirty="0" err="1">
                <a:solidFill>
                  <a:prstClr val="black"/>
                </a:solidFill>
                <a:latin typeface="Arial" panose="020B0604020202020204" pitchFamily="34" charset="0"/>
                <a:cs typeface="Arial" panose="020B0604020202020204" pitchFamily="34" charset="0"/>
              </a:rPr>
              <a:t>1WTC</a:t>
            </a:r>
            <a:r>
              <a:rPr lang="en-US" sz="1200" i="1" dirty="0">
                <a:solidFill>
                  <a:prstClr val="black"/>
                </a:solidFill>
                <a:latin typeface="Arial" panose="020B0604020202020204" pitchFamily="34" charset="0"/>
                <a:cs typeface="Arial" panose="020B0604020202020204" pitchFamily="34" charset="0"/>
              </a:rPr>
              <a:t> Investigation, Executive Summary, Finding 22, Draft for Public Comment</a:t>
            </a:r>
          </a:p>
          <a:p>
            <a:pPr marL="0" indent="0">
              <a:buNone/>
            </a:pPr>
            <a:endParaRPr lang="en-US" dirty="0"/>
          </a:p>
        </p:txBody>
      </p:sp>
      <p:sp>
        <p:nvSpPr>
          <p:cNvPr id="4" name="TextBox 3"/>
          <p:cNvSpPr txBox="1"/>
          <p:nvPr/>
        </p:nvSpPr>
        <p:spPr>
          <a:xfrm>
            <a:off x="11875167" y="6514068"/>
            <a:ext cx="240633" cy="255032"/>
          </a:xfrm>
          <a:prstGeom prst="rect">
            <a:avLst/>
          </a:prstGeom>
          <a:noFill/>
        </p:spPr>
        <p:txBody>
          <a:bodyPr wrap="square" rtlCol="0">
            <a:spAutoFit/>
          </a:bodyPr>
          <a:lstStyle/>
          <a:p>
            <a:fld id="{7623AB74-4B55-4BD2-930C-3E532AA0E8F7}" type="slidenum">
              <a:rPr lang="en-US" sz="1000" smtClean="0">
                <a:solidFill>
                  <a:srgbClr val="C00000"/>
                </a:solidFill>
              </a:rPr>
              <a:pPr/>
              <a:t>9</a:t>
            </a:fld>
            <a:endParaRPr lang="en-US" sz="1000" dirty="0">
              <a:solidFill>
                <a:srgbClr val="C00000"/>
              </a:solidFill>
            </a:endParaRPr>
          </a:p>
        </p:txBody>
      </p:sp>
    </p:spTree>
    <p:extLst>
      <p:ext uri="{BB962C8B-B14F-4D97-AF65-F5344CB8AC3E}">
        <p14:creationId xmlns:p14="http://schemas.microsoft.com/office/powerpoint/2010/main" val="3355281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15_4109default" id="{E728D685-11FC-4812-BA85-57AC6F9C9F40}" vid="{BC4E008B-95FF-4815-904E-143A8EDFC1D4}"/>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B4D97FDA98CF34199A5A6DEB6B8344E" ma:contentTypeVersion="3" ma:contentTypeDescription="Create a new document." ma:contentTypeScope="" ma:versionID="547942d7218684202b2ae1dd6640cef9">
  <xsd:schema xmlns:xsd="http://www.w3.org/2001/XMLSchema" xmlns:xs="http://www.w3.org/2001/XMLSchema" xmlns:p="http://schemas.microsoft.com/office/2006/metadata/properties" xmlns:ns2="05ddef3c-91fc-4245-a881-22f83693179e" targetNamespace="http://schemas.microsoft.com/office/2006/metadata/properties" ma:root="true" ma:fieldsID="c525dc61e921530d79ca9a7458b8d56d" ns2:_="">
    <xsd:import namespace="05ddef3c-91fc-4245-a881-22f83693179e"/>
    <xsd:element name="properties">
      <xsd:complexType>
        <xsd:sequence>
          <xsd:element name="documentManagement">
            <xsd:complexType>
              <xsd:all>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ddef3c-91fc-4245-a881-22f83693179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79D7077-FD80-44FB-B8D0-D162121FE993}">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05ddef3c-91fc-4245-a881-22f83693179e"/>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68200294-B8FA-4E3A-8621-69A3CCA61BE9}">
  <ds:schemaRefs>
    <ds:schemaRef ds:uri="http://schemas.microsoft.com/sharepoint/v3/contenttype/forms"/>
  </ds:schemaRefs>
</ds:datastoreItem>
</file>

<file path=customXml/itemProps3.xml><?xml version="1.0" encoding="utf-8"?>
<ds:datastoreItem xmlns:ds="http://schemas.openxmlformats.org/officeDocument/2006/customXml" ds:itemID="{2811A93A-9246-4CF8-9824-B17685E40F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ddef3c-91fc-4245-a881-22f8369317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Business diamond grid presentation (widescreen)</Template>
  <TotalTime>0</TotalTime>
  <Words>1699</Words>
  <Application>Microsoft Office PowerPoint</Application>
  <PresentationFormat>Widescreen</PresentationFormat>
  <Paragraphs>443</Paragraphs>
  <Slides>25</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Arial Narrow</vt:lpstr>
      <vt:lpstr>Calibri</vt:lpstr>
      <vt:lpstr>Times New Roman</vt:lpstr>
      <vt:lpstr>Wingdings</vt:lpstr>
      <vt:lpstr>Diamond Grid 16x9</vt:lpstr>
      <vt:lpstr> Project FAIL-SAFE</vt:lpstr>
      <vt:lpstr>Project FAIL-SAFE Goal</vt:lpstr>
      <vt:lpstr>PowerPoint Presentation</vt:lpstr>
      <vt:lpstr> “…automatic sprinklers can pay for themselves in damages prevented, and the model codes should permit other savings by relaxing requirements for other fire safety features when automatic sprinklers are installed.”      Source: page 83, America Burning (1974)   </vt:lpstr>
      <vt:lpstr>America Burning</vt:lpstr>
      <vt:lpstr>What is the Justification for New Trade-offs?</vt:lpstr>
      <vt:lpstr>National Fire Protection Association (NFPA)</vt:lpstr>
      <vt:lpstr>2012 NFPA 5000 Construction Code</vt:lpstr>
      <vt:lpstr>National Institute of Standards and Technology (NIST)</vt:lpstr>
      <vt:lpstr>2015 International Codes</vt:lpstr>
      <vt:lpstr>NASFM Partnership for Safer Buildings 2002-2006</vt:lpstr>
      <vt:lpstr>PowerPoint Presentation</vt:lpstr>
      <vt:lpstr>The Million Dollar Question?</vt:lpstr>
      <vt:lpstr>The New “Baseline” for Life Safety</vt:lpstr>
      <vt:lpstr>Project FAIL-SAFE Highlights</vt:lpstr>
      <vt:lpstr>Code Analysis </vt:lpstr>
      <vt:lpstr>Literature Review </vt:lpstr>
      <vt:lpstr>Computer Modeling </vt:lpstr>
      <vt:lpstr> NASFM Foundation MATRIX</vt:lpstr>
      <vt:lpstr>So, how does the MATRIX work anyway?</vt:lpstr>
      <vt:lpstr>A “snapshot” of the MATRIX</vt:lpstr>
      <vt:lpstr>IEBC Chapter 14 Risk Assessment Categories</vt:lpstr>
      <vt:lpstr>Total Score Sheet Example</vt:lpstr>
      <vt:lpstr>Data Analysis Possibilities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2015-04-30T21:17:09Z</dcterms:created>
  <dcterms:modified xsi:type="dcterms:W3CDTF">2017-06-08T21:13:08Z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TC030310159991</vt:lpwstr>
  </property>
  <property fmtid="{D5CDD505-2E9C-101B-9397-08002B2CF9AE}" pid="3" name="ContentTypeId">
    <vt:lpwstr>0x010100BB4D97FDA98CF34199A5A6DEB6B8344E</vt:lpwstr>
  </property>
</Properties>
</file>